
<file path=[Content_Types].xml><?xml version="1.0" encoding="utf-8"?>
<Types xmlns="http://schemas.openxmlformats.org/package/2006/content-types">
  <Default Extension="7C9F4460" ContentType="image/jpe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64" r:id="rId3"/>
    <p:sldId id="295" r:id="rId4"/>
    <p:sldId id="262" r:id="rId5"/>
    <p:sldId id="949" r:id="rId6"/>
    <p:sldId id="297" r:id="rId7"/>
    <p:sldId id="950" r:id="rId8"/>
    <p:sldId id="1095" r:id="rId9"/>
    <p:sldId id="1096" r:id="rId10"/>
    <p:sldId id="261" r:id="rId11"/>
    <p:sldId id="951" r:id="rId12"/>
    <p:sldId id="962" r:id="rId13"/>
    <p:sldId id="952" r:id="rId14"/>
    <p:sldId id="959" r:id="rId15"/>
    <p:sldId id="960" r:id="rId16"/>
    <p:sldId id="953" r:id="rId17"/>
    <p:sldId id="1097" r:id="rId18"/>
    <p:sldId id="954" r:id="rId19"/>
    <p:sldId id="955" r:id="rId20"/>
    <p:sldId id="956" r:id="rId21"/>
    <p:sldId id="961" r:id="rId22"/>
    <p:sldId id="964" r:id="rId23"/>
    <p:sldId id="957" r:id="rId24"/>
    <p:sldId id="1093" r:id="rId25"/>
    <p:sldId id="1098" r:id="rId26"/>
    <p:sldId id="1092" r:id="rId27"/>
    <p:sldId id="258" r:id="rId28"/>
    <p:sldId id="265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 Wieb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307B"/>
    <a:srgbClr val="009CDE"/>
    <a:srgbClr val="414448"/>
    <a:srgbClr val="919BA0"/>
    <a:srgbClr val="252A2A"/>
    <a:srgbClr val="AB4A4F"/>
    <a:srgbClr val="9A9844"/>
    <a:srgbClr val="6F672B"/>
    <a:srgbClr val="455B64"/>
    <a:srgbClr val="A1A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0"/>
    <p:restoredTop sz="85117" autoAdjust="0"/>
  </p:normalViewPr>
  <p:slideViewPr>
    <p:cSldViewPr>
      <p:cViewPr varScale="1">
        <p:scale>
          <a:sx n="123" d="100"/>
          <a:sy n="123" d="100"/>
        </p:scale>
        <p:origin x="1590" y="9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27399-2A5C-47C2-88DD-E2A5347FF9AB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E6CC1-E4C8-484D-B0B1-4C7E960D8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7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E6CC1-E4C8-484D-B0B1-4C7E960D88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7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8D41F3-9F6C-4566-85E1-A306289B7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62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49C4-2939-4141-9938-C4DC529114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831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49C4-2939-4141-9938-C4DC529114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231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E6CC1-E4C8-484D-B0B1-4C7E960D885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7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3469"/>
            <a:ext cx="7772400" cy="1102519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003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4767263"/>
            <a:ext cx="2244405" cy="273844"/>
          </a:xfrm>
        </p:spPr>
        <p:txBody>
          <a:bodyPr/>
          <a:lstStyle/>
          <a:p>
            <a:fld id="{7CDF564F-00FC-6F43-B9C2-A9C2A065F7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2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625">
                <a:solidFill>
                  <a:schemeClr val="bg1"/>
                </a:solidFill>
              </a:defRPr>
            </a:lvl1pPr>
          </a:lstStyle>
          <a:p>
            <a:fld id="{7CDF564F-00FC-6F43-B9C2-A9C2A065F7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88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37"/>
            <a:ext cx="5461907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56379"/>
            <a:ext cx="2133600" cy="27384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625">
                <a:solidFill>
                  <a:schemeClr val="bg1"/>
                </a:solidFill>
              </a:defRPr>
            </a:lvl1pPr>
          </a:lstStyle>
          <a:p>
            <a:fld id="{7CDF564F-00FC-6F43-B9C2-A9C2A065F7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93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56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1pPr>
            <a:lvl2pPr marL="4081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816388" indent="0">
              <a:buNone/>
              <a:defRPr sz="1438">
                <a:solidFill>
                  <a:schemeClr val="tx1">
                    <a:tint val="75000"/>
                  </a:schemeClr>
                </a:solidFill>
              </a:defRPr>
            </a:lvl3pPr>
            <a:lvl4pPr marL="1224582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632776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204096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449163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857357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3265551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625">
                <a:solidFill>
                  <a:schemeClr val="bg1"/>
                </a:solidFill>
              </a:defRPr>
            </a:lvl1pPr>
          </a:lstStyle>
          <a:p>
            <a:fld id="{7CDF564F-00FC-6F43-B9C2-A9C2A065F7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32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6496"/>
            <a:ext cx="6507162" cy="3052055"/>
          </a:xfrm>
        </p:spPr>
        <p:txBody>
          <a:bodyPr/>
          <a:lstStyle>
            <a:lvl1pPr>
              <a:defRPr sz="2500"/>
            </a:lvl1pPr>
            <a:lvl2pPr>
              <a:defRPr sz="2125"/>
            </a:lvl2pPr>
            <a:lvl3pPr>
              <a:defRPr sz="1813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625">
                <a:solidFill>
                  <a:schemeClr val="bg1"/>
                </a:solidFill>
              </a:defRPr>
            </a:lvl1pPr>
          </a:lstStyle>
          <a:p>
            <a:fld id="{7CDF564F-00FC-6F43-B9C2-A9C2A065F7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162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434693" cy="9375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8194" indent="0">
              <a:buNone/>
              <a:defRPr sz="1813" b="1"/>
            </a:lvl2pPr>
            <a:lvl3pPr marL="816388" indent="0">
              <a:buNone/>
              <a:defRPr sz="1625" b="1"/>
            </a:lvl3pPr>
            <a:lvl4pPr marL="1224582" indent="0">
              <a:buNone/>
              <a:defRPr sz="1438" b="1"/>
            </a:lvl4pPr>
            <a:lvl5pPr marL="1632776" indent="0">
              <a:buNone/>
              <a:defRPr sz="1438" b="1"/>
            </a:lvl5pPr>
            <a:lvl6pPr marL="2040969" indent="0">
              <a:buNone/>
              <a:defRPr sz="1438" b="1"/>
            </a:lvl6pPr>
            <a:lvl7pPr marL="2449163" indent="0">
              <a:buNone/>
              <a:defRPr sz="1438" b="1"/>
            </a:lvl7pPr>
            <a:lvl8pPr marL="2857357" indent="0">
              <a:buNone/>
              <a:defRPr sz="1438" b="1"/>
            </a:lvl8pPr>
            <a:lvl9pPr marL="3265551" indent="0">
              <a:buNone/>
              <a:defRPr sz="14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25"/>
            </a:lvl1pPr>
            <a:lvl2pPr>
              <a:defRPr sz="1813"/>
            </a:lvl2pPr>
            <a:lvl3pPr>
              <a:defRPr sz="1625"/>
            </a:lvl3pPr>
            <a:lvl4pPr>
              <a:defRPr sz="1438"/>
            </a:lvl4pPr>
            <a:lvl5pPr>
              <a:defRPr sz="1438"/>
            </a:lvl5pPr>
            <a:lvl6pPr>
              <a:defRPr sz="1438"/>
            </a:lvl6pPr>
            <a:lvl7pPr>
              <a:defRPr sz="1438"/>
            </a:lvl7pPr>
            <a:lvl8pPr>
              <a:defRPr sz="1438"/>
            </a:lvl8pPr>
            <a:lvl9pPr>
              <a:defRPr sz="14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8194" indent="0">
              <a:buNone/>
              <a:defRPr sz="1813" b="1"/>
            </a:lvl2pPr>
            <a:lvl3pPr marL="816388" indent="0">
              <a:buNone/>
              <a:defRPr sz="1625" b="1"/>
            </a:lvl3pPr>
            <a:lvl4pPr marL="1224582" indent="0">
              <a:buNone/>
              <a:defRPr sz="1438" b="1"/>
            </a:lvl4pPr>
            <a:lvl5pPr marL="1632776" indent="0">
              <a:buNone/>
              <a:defRPr sz="1438" b="1"/>
            </a:lvl5pPr>
            <a:lvl6pPr marL="2040969" indent="0">
              <a:buNone/>
              <a:defRPr sz="1438" b="1"/>
            </a:lvl6pPr>
            <a:lvl7pPr marL="2449163" indent="0">
              <a:buNone/>
              <a:defRPr sz="1438" b="1"/>
            </a:lvl7pPr>
            <a:lvl8pPr marL="2857357" indent="0">
              <a:buNone/>
              <a:defRPr sz="1438" b="1"/>
            </a:lvl8pPr>
            <a:lvl9pPr marL="3265551" indent="0">
              <a:buNone/>
              <a:defRPr sz="14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25"/>
            </a:lvl1pPr>
            <a:lvl2pPr>
              <a:defRPr sz="1813"/>
            </a:lvl2pPr>
            <a:lvl3pPr>
              <a:defRPr sz="1625"/>
            </a:lvl3pPr>
            <a:lvl4pPr>
              <a:defRPr sz="1438"/>
            </a:lvl4pPr>
            <a:lvl5pPr>
              <a:defRPr sz="1438"/>
            </a:lvl5pPr>
            <a:lvl6pPr>
              <a:defRPr sz="1438"/>
            </a:lvl6pPr>
            <a:lvl7pPr>
              <a:defRPr sz="1438"/>
            </a:lvl7pPr>
            <a:lvl8pPr>
              <a:defRPr sz="1438"/>
            </a:lvl8pPr>
            <a:lvl9pPr>
              <a:defRPr sz="14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625">
                <a:solidFill>
                  <a:schemeClr val="bg1"/>
                </a:solidFill>
              </a:defRPr>
            </a:lvl1pPr>
          </a:lstStyle>
          <a:p>
            <a:fld id="{7CDF564F-00FC-6F43-B9C2-A9C2A065F7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1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625">
                <a:solidFill>
                  <a:schemeClr val="bg1"/>
                </a:solidFill>
              </a:defRPr>
            </a:lvl1pPr>
          </a:lstStyle>
          <a:p>
            <a:fld id="{7CDF564F-00FC-6F43-B9C2-A9C2A065F7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06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4767263"/>
            <a:ext cx="2244405" cy="273844"/>
          </a:xfrm>
        </p:spPr>
        <p:txBody>
          <a:bodyPr/>
          <a:lstStyle/>
          <a:p>
            <a:fld id="{7CDF564F-00FC-6F43-B9C2-A9C2A065F7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17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625">
                <a:solidFill>
                  <a:schemeClr val="bg1"/>
                </a:solidFill>
              </a:defRPr>
            </a:lvl1pPr>
          </a:lstStyle>
          <a:p>
            <a:fld id="{7CDF564F-00FC-6F43-B9C2-A9C2A065F7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57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93360"/>
            <a:ext cx="3641391" cy="335315"/>
          </a:xfrm>
        </p:spPr>
        <p:txBody>
          <a:bodyPr anchor="b"/>
          <a:lstStyle>
            <a:lvl1pPr algn="l">
              <a:defRPr sz="1813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223" y="1680972"/>
            <a:ext cx="5111750" cy="2205493"/>
          </a:xfrm>
        </p:spPr>
        <p:txBody>
          <a:bodyPr/>
          <a:lstStyle>
            <a:lvl1pPr>
              <a:defRPr sz="2875"/>
            </a:lvl1pPr>
            <a:lvl2pPr>
              <a:defRPr sz="2500"/>
            </a:lvl2pPr>
            <a:lvl3pPr>
              <a:defRPr sz="2125"/>
            </a:lvl3pPr>
            <a:lvl4pPr>
              <a:defRPr sz="1813"/>
            </a:lvl4pPr>
            <a:lvl5pPr>
              <a:defRPr sz="1813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80972"/>
            <a:ext cx="3008313" cy="1072431"/>
          </a:xfrm>
        </p:spPr>
        <p:txBody>
          <a:bodyPr/>
          <a:lstStyle>
            <a:lvl1pPr marL="0" indent="0">
              <a:buNone/>
              <a:defRPr sz="1250"/>
            </a:lvl1pPr>
            <a:lvl2pPr marL="408194" indent="0">
              <a:buNone/>
              <a:defRPr sz="1063"/>
            </a:lvl2pPr>
            <a:lvl3pPr marL="816388" indent="0">
              <a:buNone/>
              <a:defRPr sz="875"/>
            </a:lvl3pPr>
            <a:lvl4pPr marL="1224582" indent="0">
              <a:buNone/>
              <a:defRPr sz="813"/>
            </a:lvl4pPr>
            <a:lvl5pPr marL="1632776" indent="0">
              <a:buNone/>
              <a:defRPr sz="813"/>
            </a:lvl5pPr>
            <a:lvl6pPr marL="2040969" indent="0">
              <a:buNone/>
              <a:defRPr sz="813"/>
            </a:lvl6pPr>
            <a:lvl7pPr marL="2449163" indent="0">
              <a:buNone/>
              <a:defRPr sz="813"/>
            </a:lvl7pPr>
            <a:lvl8pPr marL="2857357" indent="0">
              <a:buNone/>
              <a:defRPr sz="813"/>
            </a:lvl8pPr>
            <a:lvl9pPr marL="3265551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625">
                <a:solidFill>
                  <a:schemeClr val="bg1"/>
                </a:solidFill>
              </a:defRPr>
            </a:lvl1pPr>
          </a:lstStyle>
          <a:p>
            <a:fld id="{7CDF564F-00FC-6F43-B9C2-A9C2A065F7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1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05979"/>
            <a:ext cx="6781800" cy="857250"/>
          </a:xfrm>
        </p:spPr>
        <p:txBody>
          <a:bodyPr>
            <a:normAutofit/>
          </a:bodyPr>
          <a:lstStyle>
            <a:lvl1pPr algn="l">
              <a:defRPr sz="38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1200151"/>
            <a:ext cx="7848600" cy="339447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Font typeface="Arial" pitchFamily="34" charset="0"/>
              <a:buChar char="•"/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buFont typeface="Wingdings" pitchFamily="2" charset="2"/>
              <a:buChar char="§"/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buFont typeface="Arial" pitchFamily="34" charset="0"/>
              <a:buChar char="•"/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75"/>
            </a:lvl1pPr>
            <a:lvl2pPr marL="408194" indent="0">
              <a:buNone/>
              <a:defRPr sz="2500"/>
            </a:lvl2pPr>
            <a:lvl3pPr marL="816388" indent="0">
              <a:buNone/>
              <a:defRPr sz="2125"/>
            </a:lvl3pPr>
            <a:lvl4pPr marL="1224582" indent="0">
              <a:buNone/>
              <a:defRPr sz="1813"/>
            </a:lvl4pPr>
            <a:lvl5pPr marL="1632776" indent="0">
              <a:buNone/>
              <a:defRPr sz="1813"/>
            </a:lvl5pPr>
            <a:lvl6pPr marL="2040969" indent="0">
              <a:buNone/>
              <a:defRPr sz="1813"/>
            </a:lvl6pPr>
            <a:lvl7pPr marL="2449163" indent="0">
              <a:buNone/>
              <a:defRPr sz="1813"/>
            </a:lvl7pPr>
            <a:lvl8pPr marL="2857357" indent="0">
              <a:buNone/>
              <a:defRPr sz="1813"/>
            </a:lvl8pPr>
            <a:lvl9pPr marL="3265551" indent="0">
              <a:buNone/>
              <a:defRPr sz="181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50"/>
            </a:lvl1pPr>
            <a:lvl2pPr marL="408194" indent="0">
              <a:buNone/>
              <a:defRPr sz="1063"/>
            </a:lvl2pPr>
            <a:lvl3pPr marL="816388" indent="0">
              <a:buNone/>
              <a:defRPr sz="875"/>
            </a:lvl3pPr>
            <a:lvl4pPr marL="1224582" indent="0">
              <a:buNone/>
              <a:defRPr sz="813"/>
            </a:lvl4pPr>
            <a:lvl5pPr marL="1632776" indent="0">
              <a:buNone/>
              <a:defRPr sz="813"/>
            </a:lvl5pPr>
            <a:lvl6pPr marL="2040969" indent="0">
              <a:buNone/>
              <a:defRPr sz="813"/>
            </a:lvl6pPr>
            <a:lvl7pPr marL="2449163" indent="0">
              <a:buNone/>
              <a:defRPr sz="813"/>
            </a:lvl7pPr>
            <a:lvl8pPr marL="2857357" indent="0">
              <a:buNone/>
              <a:defRPr sz="813"/>
            </a:lvl8pPr>
            <a:lvl9pPr marL="3265551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625">
                <a:solidFill>
                  <a:schemeClr val="bg1"/>
                </a:solidFill>
              </a:defRPr>
            </a:lvl1pPr>
          </a:lstStyle>
          <a:p>
            <a:fld id="{7CDF564F-00FC-6F43-B9C2-A9C2A065F7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91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824959" cy="27384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8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April 9-12, 2019 • Mandalay Bay, Las Vegas • channelpartnersconference.com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625">
                <a:solidFill>
                  <a:schemeClr val="bg1"/>
                </a:solidFill>
              </a:defRPr>
            </a:lvl1pPr>
          </a:lstStyle>
          <a:p>
            <a:fld id="{7CDF564F-00FC-6F43-B9C2-A9C2A065F7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11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675" y="247650"/>
            <a:ext cx="3290888" cy="52661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9" y="247650"/>
            <a:ext cx="9723437" cy="52661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824959" cy="27384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8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April 9-12, 2019 • Mandalay Bay, Las Vegas • channelpartnersconference.com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625">
                <a:solidFill>
                  <a:schemeClr val="bg1"/>
                </a:solidFill>
              </a:defRPr>
            </a:lvl1pPr>
          </a:lstStyle>
          <a:p>
            <a:fld id="{7CDF564F-00FC-6F43-B9C2-A9C2A065F7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0" y="-81786"/>
            <a:ext cx="774251" cy="16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7150" tIns="28575" rIns="57150" bIns="285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571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88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@ryankoppelman</a:t>
            </a:r>
            <a:r>
              <a:rPr kumimoji="0" lang="en-US" altLang="en-US" sz="56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12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51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074D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770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960383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5168" y="1518333"/>
            <a:ext cx="8229600" cy="256774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3"/>
              </a:buClr>
              <a:buFont typeface="Wingdings" charset="2"/>
              <a:buNone/>
              <a:defRPr sz="1800"/>
            </a:lvl1pPr>
            <a:lvl2pPr marL="742950" indent="-285750">
              <a:buClr>
                <a:srgbClr val="464547"/>
              </a:buClr>
              <a:buFont typeface="Wingdings" charset="2"/>
              <a:buChar char="§"/>
              <a:defRPr sz="1800"/>
            </a:lvl2pPr>
            <a:lvl3pPr>
              <a:buClr>
                <a:srgbClr val="464547"/>
              </a:buClr>
              <a:defRPr sz="1800"/>
            </a:lvl3pPr>
            <a:lvl4pPr>
              <a:buClr>
                <a:srgbClr val="464547"/>
              </a:buClr>
              <a:defRPr sz="1800"/>
            </a:lvl4pPr>
            <a:lvl5pPr>
              <a:buClr>
                <a:srgbClr val="464547"/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95" y="823821"/>
            <a:ext cx="7302777" cy="632814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D7A52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CC26B0-7769-F64D-977E-4DBF06BD142C}"/>
              </a:ext>
            </a:extLst>
          </p:cNvPr>
          <p:cNvSpPr/>
          <p:nvPr userDrawn="1"/>
        </p:nvSpPr>
        <p:spPr>
          <a:xfrm>
            <a:off x="-1" y="4514788"/>
            <a:ext cx="9139938" cy="63281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A72F36-0A41-6140-8FEB-FC91EDC909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226" y="4650786"/>
            <a:ext cx="4343743" cy="44361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4D68DC6-028D-DE40-995F-24E5208EDB4D}"/>
              </a:ext>
            </a:extLst>
          </p:cNvPr>
          <p:cNvGrpSpPr/>
          <p:nvPr userDrawn="1"/>
        </p:nvGrpSpPr>
        <p:grpSpPr>
          <a:xfrm>
            <a:off x="430695" y="4103"/>
            <a:ext cx="2720832" cy="729465"/>
            <a:chOff x="2299240" y="0"/>
            <a:chExt cx="4537360" cy="121648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F44F6AD-F04A-2442-8F57-228B712C32A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99240" y="0"/>
              <a:ext cx="4537360" cy="121648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5995338-8689-DE44-AE84-28B67773A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0237" y="345082"/>
              <a:ext cx="3932780" cy="263160"/>
            </a:xfrm>
            <a:prstGeom prst="rect">
              <a:avLst/>
            </a:prstGeom>
          </p:spPr>
        </p:pic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9836CB10-24CF-EB48-881D-B2D593EA6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2065" y="4693878"/>
            <a:ext cx="494478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D7A52E"/>
                </a:solidFill>
              </a:defRPr>
            </a:lvl1pPr>
          </a:lstStyle>
          <a:p>
            <a:fld id="{1B7F2127-AEA3-7F44-96A2-35CF564943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0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1455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97155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7467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735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7171"/>
            <a:ext cx="4040188" cy="22633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5735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37171"/>
            <a:ext cx="4041775" cy="22633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3152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055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90551"/>
            <a:ext cx="5111750" cy="3886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04951"/>
            <a:ext cx="3008313" cy="2971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bg>
      <p:bgPr>
        <a:solidFill>
          <a:srgbClr val="074D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72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6484" cy="5166359"/>
          </a:xfrm>
          <a:prstGeom prst="rect">
            <a:avLst/>
          </a:prstGeom>
        </p:spPr>
      </p:pic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0" y="0"/>
            <a:ext cx="9192768" cy="5170932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16200000">
            <a:off x="7862316" y="-269748"/>
            <a:ext cx="1060704" cy="1600200"/>
          </a:xfrm>
          <a:prstGeom prst="triangle">
            <a:avLst>
              <a:gd name="adj" fmla="val 100000"/>
            </a:avLst>
          </a:prstGeom>
          <a:solidFill>
            <a:srgbClr val="553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3"/>
          <p:cNvSpPr>
            <a:spLocks noChangeAspect="1"/>
          </p:cNvSpPr>
          <p:nvPr userDrawn="1"/>
        </p:nvSpPr>
        <p:spPr>
          <a:xfrm>
            <a:off x="0" y="4601056"/>
            <a:ext cx="7970672" cy="569876"/>
          </a:xfrm>
          <a:custGeom>
            <a:avLst/>
            <a:gdLst/>
            <a:ahLst/>
            <a:cxnLst/>
            <a:rect l="l" t="t" r="r" b="b"/>
            <a:pathLst>
              <a:path w="7970672" h="569876">
                <a:moveTo>
                  <a:pt x="0" y="0"/>
                </a:moveTo>
                <a:lnTo>
                  <a:pt x="7110946" y="0"/>
                </a:lnTo>
                <a:lnTo>
                  <a:pt x="7970672" y="569876"/>
                </a:lnTo>
                <a:lnTo>
                  <a:pt x="0" y="5698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81550"/>
            <a:ext cx="2108732" cy="2015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282159" y="4594622"/>
            <a:ext cx="2861841" cy="548878"/>
          </a:xfrm>
          <a:prstGeom prst="rect">
            <a:avLst/>
          </a:prstGeom>
          <a:solidFill>
            <a:srgbClr val="074D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594622"/>
            <a:ext cx="6282159" cy="548878"/>
          </a:xfrm>
          <a:prstGeom prst="rect">
            <a:avLst/>
          </a:prstGeom>
          <a:solidFill>
            <a:srgbClr val="F5C8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08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74D70"/>
                </a:solidFill>
              </a:rPr>
              <a:t>	September 9-12, 2019 • Walter E. Washington Convention Center, Washington, D.C.  	channelpartnersconference.com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8193" y="102393"/>
            <a:ext cx="5494933" cy="85725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5600"/>
            <a:ext cx="8229600" cy="3319023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625">
                <a:solidFill>
                  <a:schemeClr val="bg1"/>
                </a:solidFill>
              </a:defRPr>
            </a:lvl1pPr>
          </a:lstStyle>
          <a:p>
            <a:fld id="{7CDF564F-00FC-6F43-B9C2-A9C2A065F7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3D65DD6-A2DA-4D74-B473-05C28EB1EF99}"/>
              </a:ext>
            </a:extLst>
          </p:cNvPr>
          <p:cNvSpPr txBox="1">
            <a:spLocks/>
          </p:cNvSpPr>
          <p:nvPr userDrawn="1"/>
        </p:nvSpPr>
        <p:spPr>
          <a:xfrm>
            <a:off x="6505575" y="4734762"/>
            <a:ext cx="1685925" cy="273844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defPPr>
              <a:defRPr lang="en-US"/>
            </a:defPPr>
            <a:lvl1pPr marL="0" algn="l" defTabSz="653110" rtl="0" eaLnBrk="1" latinLnBrk="0" hangingPunct="1"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5311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75" dirty="0"/>
              <a:t>#</a:t>
            </a:r>
            <a:r>
              <a:rPr lang="en-US" sz="875" dirty="0" err="1"/>
              <a:t>CPEvolution</a:t>
            </a:r>
            <a:endParaRPr lang="en-US" sz="875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8E9D74-6207-49A5-AEA9-47BA6120D5A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953126" y="228106"/>
            <a:ext cx="3012469" cy="64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6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08194" rtl="0" eaLnBrk="1" latinLnBrk="0" hangingPunct="1">
        <a:spcBef>
          <a:spcPct val="0"/>
        </a:spcBef>
        <a:buNone/>
        <a:defRPr sz="3000" b="0" kern="1200">
          <a:solidFill>
            <a:srgbClr val="595959"/>
          </a:solidFill>
          <a:latin typeface="+mj-lt"/>
          <a:ea typeface="+mj-ea"/>
          <a:cs typeface="+mj-cs"/>
        </a:defRPr>
      </a:lvl1pPr>
    </p:titleStyle>
    <p:bodyStyle>
      <a:lvl1pPr marL="306146" indent="-306146" algn="l" defTabSz="40819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63315" indent="-255121" algn="l" defTabSz="40819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20485" indent="-204097" algn="l" defTabSz="40819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428679" indent="-204097" algn="l" defTabSz="40819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36873" indent="-204097" algn="l" defTabSz="40819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245066" indent="-204097" algn="l" defTabSz="408194" rtl="0" eaLnBrk="1" latinLnBrk="0" hangingPunct="1">
        <a:spcBef>
          <a:spcPct val="20000"/>
        </a:spcBef>
        <a:buFont typeface="Arial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653260" indent="-204097" algn="l" defTabSz="408194" rtl="0" eaLnBrk="1" latinLnBrk="0" hangingPunct="1">
        <a:spcBef>
          <a:spcPct val="20000"/>
        </a:spcBef>
        <a:buFont typeface="Arial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061454" indent="-204097" algn="l" defTabSz="408194" rtl="0" eaLnBrk="1" latinLnBrk="0" hangingPunct="1">
        <a:spcBef>
          <a:spcPct val="20000"/>
        </a:spcBef>
        <a:buFont typeface="Arial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469648" indent="-204097" algn="l" defTabSz="408194" rtl="0" eaLnBrk="1" latinLnBrk="0" hangingPunct="1">
        <a:spcBef>
          <a:spcPct val="20000"/>
        </a:spcBef>
        <a:buFont typeface="Arial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19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08194" algn="l" defTabSz="40819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16388" algn="l" defTabSz="40819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24582" algn="l" defTabSz="40819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6" algn="l" defTabSz="40819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9" algn="l" defTabSz="40819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49163" algn="l" defTabSz="40819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857357" algn="l" defTabSz="40819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265551" algn="l" defTabSz="40819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Arlin@ArlinSorensen.co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profile.php?id=665414301&amp;ref=name" TargetMode="External"/><Relationship Id="rId3" Type="http://schemas.openxmlformats.org/officeDocument/2006/relationships/image" Target="../media/image35.jpeg"/><Relationship Id="rId7" Type="http://schemas.openxmlformats.org/officeDocument/2006/relationships/image" Target="../media/image37.7C9F4460"/><Relationship Id="rId2" Type="http://schemas.openxmlformats.org/officeDocument/2006/relationships/hyperlink" Target="http://asorensen.wordpress.com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twitter.com/asorensen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36.7C9F4460"/><Relationship Id="rId10" Type="http://schemas.openxmlformats.org/officeDocument/2006/relationships/image" Target="../media/image39.png"/><Relationship Id="rId4" Type="http://schemas.openxmlformats.org/officeDocument/2006/relationships/hyperlink" Target="http://www.linkedin.com/profile?viewProfile=&amp;key=6496049&amp;locale=en_US&amp;trk=tab_pro" TargetMode="External"/><Relationship Id="rId9" Type="http://schemas.openxmlformats.org/officeDocument/2006/relationships/image" Target="../media/image38.7C9F4460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6484" cy="5166359"/>
          </a:xfrm>
          <a:prstGeom prst="rect">
            <a:avLst/>
          </a:prstGeom>
        </p:spPr>
      </p:pic>
      <p:sp>
        <p:nvSpPr>
          <p:cNvPr id="21" name="Rectangle 20"/>
          <p:cNvSpPr>
            <a:spLocks noChangeAspect="1"/>
          </p:cNvSpPr>
          <p:nvPr/>
        </p:nvSpPr>
        <p:spPr>
          <a:xfrm>
            <a:off x="0" y="0"/>
            <a:ext cx="9192768" cy="5170932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4"/>
          <p:cNvSpPr>
            <a:spLocks noChangeAspect="1"/>
          </p:cNvSpPr>
          <p:nvPr/>
        </p:nvSpPr>
        <p:spPr>
          <a:xfrm rot="20021727" flipV="1">
            <a:off x="4787621" y="3930880"/>
            <a:ext cx="5115626" cy="2032211"/>
          </a:xfrm>
          <a:custGeom>
            <a:avLst/>
            <a:gdLst/>
            <a:ahLst/>
            <a:cxnLst/>
            <a:rect l="l" t="t" r="r" b="b"/>
            <a:pathLst>
              <a:path w="5115626" h="2032211">
                <a:moveTo>
                  <a:pt x="5115626" y="2032211"/>
                </a:moveTo>
                <a:lnTo>
                  <a:pt x="4111044" y="0"/>
                </a:lnTo>
                <a:lnTo>
                  <a:pt x="0" y="2032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5"/>
          <p:cNvSpPr/>
          <p:nvPr/>
        </p:nvSpPr>
        <p:spPr>
          <a:xfrm rot="20904380">
            <a:off x="3279749" y="9896560"/>
            <a:ext cx="7759075" cy="1527524"/>
          </a:xfrm>
          <a:custGeom>
            <a:avLst/>
            <a:gdLst/>
            <a:ahLst/>
            <a:cxnLst/>
            <a:rect l="l" t="t" r="r" b="b"/>
            <a:pathLst>
              <a:path w="7759075" h="1527524">
                <a:moveTo>
                  <a:pt x="7759075" y="0"/>
                </a:moveTo>
                <a:lnTo>
                  <a:pt x="7445696" y="1527524"/>
                </a:lnTo>
                <a:lnTo>
                  <a:pt x="0" y="0"/>
                </a:lnTo>
                <a:close/>
              </a:path>
            </a:pathLst>
          </a:custGeom>
          <a:solidFill>
            <a:srgbClr val="FFF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477000" y="407342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Brought to you by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2400" y="2210179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Why Business Value Should Be Your First Concern and How to Create More of It</a:t>
            </a:r>
          </a:p>
        </p:txBody>
      </p:sp>
      <p:sp>
        <p:nvSpPr>
          <p:cNvPr id="10" name="Rectangle 4"/>
          <p:cNvSpPr>
            <a:spLocks noChangeAspect="1"/>
          </p:cNvSpPr>
          <p:nvPr/>
        </p:nvSpPr>
        <p:spPr>
          <a:xfrm rot="1578273">
            <a:off x="3515261" y="-1021357"/>
            <a:ext cx="6584442" cy="2615706"/>
          </a:xfrm>
          <a:custGeom>
            <a:avLst/>
            <a:gdLst/>
            <a:ahLst/>
            <a:cxnLst/>
            <a:rect l="l" t="t" r="r" b="b"/>
            <a:pathLst>
              <a:path w="6584442" h="2615706">
                <a:moveTo>
                  <a:pt x="0" y="2615706"/>
                </a:moveTo>
                <a:lnTo>
                  <a:pt x="5291421" y="0"/>
                </a:lnTo>
                <a:lnTo>
                  <a:pt x="6584442" y="2615706"/>
                </a:lnTo>
                <a:close/>
              </a:path>
            </a:pathLst>
          </a:custGeom>
          <a:solidFill>
            <a:srgbClr val="553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92" y="552842"/>
            <a:ext cx="3027815" cy="457200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1C4219-D605-42BC-8228-432092534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54" y="4439213"/>
            <a:ext cx="2052653" cy="40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6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99C736-FA81-4732-A310-9D4AB2442D6C}"/>
              </a:ext>
            </a:extLst>
          </p:cNvPr>
          <p:cNvSpPr txBox="1"/>
          <p:nvPr/>
        </p:nvSpPr>
        <p:spPr>
          <a:xfrm>
            <a:off x="641447" y="1746524"/>
            <a:ext cx="831205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50" b="1" dirty="0">
                <a:solidFill>
                  <a:schemeClr val="bg1"/>
                </a:solidFill>
              </a:rPr>
              <a:t>Is it enough?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4A60AC41-E23D-4661-AC8E-8A1D3A432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097" y="4970393"/>
            <a:ext cx="4685080" cy="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 defTabSz="514196">
              <a:defRPr/>
            </a:pPr>
            <a:r>
              <a:rPr lang="en-US" sz="675" b="1" dirty="0">
                <a:solidFill>
                  <a:schemeClr val="bg1"/>
                </a:solidFill>
              </a:rPr>
              <a:t>Confidential and Proprietary.  All Rights Reserved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1A9BA1-4418-4844-B30F-4F5C2D2F5B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1803" y="4848427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13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86DB5-4EA5-457A-8A39-B2F98CD4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Four Percent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AE277-4498-4472-815D-7B43BC23C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7475"/>
            <a:ext cx="8229600" cy="3319023"/>
          </a:xfrm>
        </p:spPr>
        <p:txBody>
          <a:bodyPr>
            <a:normAutofit/>
          </a:bodyPr>
          <a:lstStyle/>
          <a:p>
            <a:r>
              <a:rPr lang="en-US" sz="1750" b="1" dirty="0"/>
              <a:t>The 4% rule is a rule of thumb used to determine how much a retiree could withdraw from a retirement account each year and not run out of money.</a:t>
            </a:r>
          </a:p>
          <a:p>
            <a:endParaRPr lang="en-US" sz="1750" b="1" dirty="0"/>
          </a:p>
          <a:p>
            <a:r>
              <a:rPr lang="en-US" sz="1750" b="1" dirty="0"/>
              <a:t>Provides a steady income stream while maintaining an account balance that keeps income flowing through retirement. </a:t>
            </a:r>
          </a:p>
          <a:p>
            <a:endParaRPr lang="en-US" sz="1750" b="1" dirty="0"/>
          </a:p>
          <a:p>
            <a:r>
              <a:rPr lang="en-US" sz="1750" b="1" dirty="0"/>
              <a:t>Experts consider the 4% withdrawal rate to be safe.</a:t>
            </a:r>
          </a:p>
          <a:p>
            <a:endParaRPr lang="en-US" sz="1750" b="1" dirty="0"/>
          </a:p>
          <a:p>
            <a:r>
              <a:rPr lang="en-US" sz="1750" b="1" dirty="0"/>
              <a:t>There are situations where this rule does not apply.</a:t>
            </a:r>
          </a:p>
          <a:p>
            <a:endParaRPr lang="en-US" sz="1375" b="1" dirty="0"/>
          </a:p>
          <a:p>
            <a:r>
              <a:rPr lang="en-US" sz="1375" b="1" dirty="0"/>
              <a:t>*</a:t>
            </a:r>
            <a:r>
              <a:rPr lang="en-US" sz="1375" b="1" i="1" dirty="0"/>
              <a:t>Safe Withdrawal Rate study from Trinity College (93% effective)</a:t>
            </a:r>
            <a:endParaRPr lang="en-US" sz="1375" b="1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0EB9A538-9C87-4707-B950-9B1AD8414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097" y="4970393"/>
            <a:ext cx="4685080" cy="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 defTabSz="514196">
              <a:defRPr/>
            </a:pPr>
            <a:r>
              <a:rPr lang="en-US" sz="675" b="1" dirty="0"/>
              <a:t>Confidential and Proprietary.  All Rights Reserved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7CAD63-0935-46D5-B5B5-899361AA3E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871" y="4595782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47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10CED-A0C4-4327-8108-9F9AEEE1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Know Your Number….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BA269-6DA6-4443-8165-3DECB319F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Current guidance from financial planners</a:t>
            </a:r>
          </a:p>
          <a:p>
            <a:pPr lvl="1"/>
            <a:r>
              <a:rPr lang="en-US" sz="2000" b="1" dirty="0"/>
              <a:t>25X to 40X what you spend annually to live today</a:t>
            </a:r>
          </a:p>
          <a:p>
            <a:pPr lvl="1"/>
            <a:r>
              <a:rPr lang="en-US" sz="2000" b="1" dirty="0"/>
              <a:t>$100K annual spend means personal wealth target of $2.5M to $4M when money stops flowing in</a:t>
            </a:r>
          </a:p>
          <a:p>
            <a:pPr lvl="1"/>
            <a:r>
              <a:rPr lang="en-US" sz="2000" b="1" dirty="0"/>
              <a:t>That assumes a burn rate of 2.5% to 4% of the principal (worst case)</a:t>
            </a:r>
          </a:p>
          <a:p>
            <a:pPr lvl="1"/>
            <a:r>
              <a:rPr lang="en-US" sz="2000" b="1" dirty="0"/>
              <a:t>This has to be after tax, and available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Your personal wealth target is a math calculation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8EFB8F6F-4CE3-4115-8D9D-3FA6D489A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097" y="4970393"/>
            <a:ext cx="4685080" cy="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 defTabSz="514196">
              <a:defRPr/>
            </a:pPr>
            <a:r>
              <a:rPr lang="en-US" sz="675" b="1" dirty="0"/>
              <a:t>Confidential and Proprietary.  All Rights Reserved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DCE95D-8042-4445-BB26-E35E5B2D77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871" y="4595782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55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10CED-A0C4-4327-8108-9F9AEEE1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50" b="1" dirty="0"/>
              <a:t>Know Your Non-Negotiables….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BA269-6DA6-4443-8165-3DECB319F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9147"/>
            <a:ext cx="8229600" cy="3319023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Deal Structure</a:t>
            </a:r>
          </a:p>
          <a:p>
            <a:pPr lvl="1"/>
            <a:r>
              <a:rPr lang="en-US" sz="2000" b="1" dirty="0"/>
              <a:t>Cash up front/payments over time/seller note/earn out/other creative tools</a:t>
            </a:r>
          </a:p>
          <a:p>
            <a:r>
              <a:rPr lang="en-US" sz="2000" b="1" dirty="0"/>
              <a:t>Timeline</a:t>
            </a:r>
          </a:p>
          <a:p>
            <a:r>
              <a:rPr lang="en-US" sz="2000" b="1" dirty="0"/>
              <a:t>Act 2 – what’s next</a:t>
            </a:r>
          </a:p>
          <a:p>
            <a:r>
              <a:rPr lang="en-US" sz="2000" b="1" dirty="0"/>
              <a:t>Team</a:t>
            </a:r>
          </a:p>
          <a:p>
            <a:r>
              <a:rPr lang="en-US" sz="2000" b="1" dirty="0"/>
              <a:t>Culture</a:t>
            </a:r>
          </a:p>
          <a:p>
            <a:r>
              <a:rPr lang="en-US" sz="2000" b="1" dirty="0"/>
              <a:t>Core values</a:t>
            </a:r>
          </a:p>
          <a:p>
            <a:r>
              <a:rPr lang="en-US" sz="2000" b="1" dirty="0"/>
              <a:t>Markets</a:t>
            </a:r>
          </a:p>
          <a:p>
            <a:r>
              <a:rPr lang="en-US" sz="2000" b="1" dirty="0"/>
              <a:t>Customers</a:t>
            </a:r>
          </a:p>
          <a:p>
            <a:endParaRPr lang="en-US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5420D362-1F5F-4DA1-A0E6-964E96D0C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097" y="4970393"/>
            <a:ext cx="4685080" cy="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 defTabSz="514196">
              <a:defRPr/>
            </a:pPr>
            <a:r>
              <a:rPr lang="en-US" sz="675" b="1" dirty="0"/>
              <a:t>Confidential and Proprietary. 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EED86-AEB1-48D9-83FA-1BCBCF501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934" y="2041280"/>
            <a:ext cx="3583781" cy="1932431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24FE2D-F848-4AEB-B354-9A8EEB301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871" y="4595782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67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D1ED7-E2DA-44A2-9346-3135F030F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the Levers!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A640B-DA82-49EA-BAEA-7ECF66DE4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Know what you can do to drive up your business valuation and make the main things the main things.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F797679E-77AA-464D-82EC-FB2A6A0CE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097" y="4970393"/>
            <a:ext cx="4685080" cy="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 defTabSz="514196">
              <a:defRPr/>
            </a:pPr>
            <a:r>
              <a:rPr lang="en-US" sz="675" b="1" dirty="0"/>
              <a:t>Confidential and Proprietary. 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5D5E1-FAD5-4ECA-ADE7-1351F1BB1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800350"/>
            <a:ext cx="3721991" cy="1817528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FBC0EB-5442-48D7-8942-1CD6547F5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871" y="4595782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38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42BBB-1493-4ADA-827F-6D2A63B26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Business Value Levers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16021-604F-443E-A909-0A2C75475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88" y="926943"/>
            <a:ext cx="4770834" cy="3670614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Financial performance</a:t>
            </a:r>
          </a:p>
          <a:p>
            <a:pPr lvl="1"/>
            <a:r>
              <a:rPr lang="en-US" b="1" dirty="0"/>
              <a:t>Not just top line revenue (growth)</a:t>
            </a:r>
          </a:p>
          <a:p>
            <a:pPr lvl="1"/>
            <a:r>
              <a:rPr lang="en-US" b="1" dirty="0"/>
              <a:t>Not just EBITDA (profit)</a:t>
            </a:r>
          </a:p>
          <a:p>
            <a:pPr lvl="1"/>
            <a:r>
              <a:rPr lang="en-US" b="1" dirty="0"/>
              <a:t>Biggest Driver: Recurring Revenue </a:t>
            </a:r>
          </a:p>
          <a:p>
            <a:pPr lvl="1"/>
            <a:r>
              <a:rPr lang="en-US" b="1" dirty="0"/>
              <a:t>Businesses are paid for with available cash flow</a:t>
            </a:r>
          </a:p>
          <a:p>
            <a:pPr lvl="1"/>
            <a:endParaRPr lang="en-US" b="1" dirty="0"/>
          </a:p>
          <a:p>
            <a:r>
              <a:rPr lang="en-US" b="1" dirty="0"/>
              <a:t>Clean numbers are a big plus – addbacks vs deducts</a:t>
            </a:r>
          </a:p>
          <a:p>
            <a:endParaRPr lang="en-US" b="1" dirty="0"/>
          </a:p>
          <a:p>
            <a:r>
              <a:rPr lang="en-US" b="1" dirty="0"/>
              <a:t>Valuation calculators can help </a:t>
            </a:r>
          </a:p>
          <a:p>
            <a:pPr lvl="1"/>
            <a:r>
              <a:rPr lang="en-US" b="1" dirty="0"/>
              <a:t>Multiple of EBITDA</a:t>
            </a:r>
          </a:p>
          <a:p>
            <a:pPr lvl="1"/>
            <a:r>
              <a:rPr lang="en-US" b="1" dirty="0"/>
              <a:t>Revenue stream values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BED00A38-4C82-482F-8807-1EBC4452D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097" y="4970393"/>
            <a:ext cx="4685080" cy="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 defTabSz="514196">
              <a:defRPr/>
            </a:pPr>
            <a:r>
              <a:rPr lang="en-US" sz="675" b="1" dirty="0"/>
              <a:t>Confidential and Proprietary. 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BA654-B8B5-4213-A8CA-4984A0876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57" b="19039"/>
          <a:stretch/>
        </p:blipFill>
        <p:spPr>
          <a:xfrm>
            <a:off x="5727433" y="1952625"/>
            <a:ext cx="3291552" cy="161925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BA7F55-5FEA-4700-BDAC-BE624E9CC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871" y="4595782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1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99C736-FA81-4732-A310-9D4AB2442D6C}"/>
              </a:ext>
            </a:extLst>
          </p:cNvPr>
          <p:cNvSpPr txBox="1"/>
          <p:nvPr/>
        </p:nvSpPr>
        <p:spPr>
          <a:xfrm>
            <a:off x="700978" y="1359571"/>
            <a:ext cx="831205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</a:rPr>
              <a:t>REALITY:</a:t>
            </a:r>
          </a:p>
          <a:p>
            <a:r>
              <a:rPr lang="en-US" sz="4500" b="1" i="1" dirty="0">
                <a:solidFill>
                  <a:schemeClr val="bg1"/>
                </a:solidFill>
              </a:rPr>
              <a:t>Your business is worth what someone will pay for it.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4A60AC41-E23D-4661-AC8E-8A1D3A432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097" y="4970393"/>
            <a:ext cx="4685080" cy="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 defTabSz="514196">
              <a:defRPr/>
            </a:pPr>
            <a:r>
              <a:rPr lang="en-US" sz="675" b="1" dirty="0">
                <a:solidFill>
                  <a:schemeClr val="bg1"/>
                </a:solidFill>
              </a:rPr>
              <a:t>Confidential and Proprietary.  All Rights Reserved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35F45F-E832-4C76-AF16-AB8C6A0B2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5203" y="4848427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83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92AB-3163-4806-A970-4206B031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Business Value Levers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476D3-6408-401C-B19A-6637BDD5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323" y="1024830"/>
            <a:ext cx="5149130" cy="3263504"/>
          </a:xfrm>
        </p:spPr>
        <p:txBody>
          <a:bodyPr>
            <a:normAutofit/>
          </a:bodyPr>
          <a:lstStyle/>
          <a:p>
            <a:r>
              <a:rPr lang="en-US" sz="2000" b="1" dirty="0"/>
              <a:t>Preparation</a:t>
            </a:r>
          </a:p>
          <a:p>
            <a:pPr lvl="1"/>
            <a:r>
              <a:rPr lang="en-US" sz="2000" b="1" dirty="0"/>
              <a:t>There will be a transition </a:t>
            </a:r>
          </a:p>
          <a:p>
            <a:pPr lvl="1"/>
            <a:r>
              <a:rPr lang="en-US" sz="2000" b="1" dirty="0"/>
              <a:t>Prepare now </a:t>
            </a:r>
          </a:p>
          <a:p>
            <a:pPr lvl="1"/>
            <a:r>
              <a:rPr lang="en-US" sz="2000" b="1" dirty="0"/>
              <a:t>Due diligence should guide preparation</a:t>
            </a:r>
          </a:p>
          <a:p>
            <a:pPr lvl="1"/>
            <a:r>
              <a:rPr lang="en-US" sz="2000" b="1" dirty="0"/>
              <a:t>Organize, scan and store information the way buyers will want it</a:t>
            </a:r>
          </a:p>
          <a:p>
            <a:pPr lvl="1"/>
            <a:r>
              <a:rPr lang="en-US" sz="2000" b="1" dirty="0"/>
              <a:t>Gives confidence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4DB5EBCC-844B-45E6-A3D3-17EED183D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097" y="4970393"/>
            <a:ext cx="4685080" cy="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 defTabSz="514196">
              <a:defRPr/>
            </a:pPr>
            <a:r>
              <a:rPr lang="en-US" sz="675" b="1" dirty="0"/>
              <a:t>Confidential and Proprietary. 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9978E-C29D-46B7-8137-531DCA173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272" y="1723429"/>
            <a:ext cx="3071405" cy="1866305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D19E54-23B1-4AB6-AEC7-A2A899CD1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871" y="4595782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03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92AB-3163-4806-A970-4206B031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Business Value Levers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476D3-6408-401C-B19A-6637BDD5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290" y="1097006"/>
            <a:ext cx="5525691" cy="3319023"/>
          </a:xfrm>
        </p:spPr>
        <p:txBody>
          <a:bodyPr>
            <a:normAutofit/>
          </a:bodyPr>
          <a:lstStyle/>
          <a:p>
            <a:r>
              <a:rPr lang="en-US" sz="2000" b="1" dirty="0"/>
              <a:t>People</a:t>
            </a:r>
          </a:p>
          <a:p>
            <a:pPr lvl="1"/>
            <a:r>
              <a:rPr lang="en-US" sz="2000" b="1" dirty="0"/>
              <a:t>Make yourself replaceable</a:t>
            </a:r>
          </a:p>
          <a:p>
            <a:pPr lvl="1"/>
            <a:r>
              <a:rPr lang="en-US" sz="2000" b="1" dirty="0"/>
              <a:t>Strong leadership and management </a:t>
            </a:r>
          </a:p>
          <a:p>
            <a:pPr lvl="1"/>
            <a:r>
              <a:rPr lang="en-US" sz="2000" b="1" dirty="0"/>
              <a:t>Consistent people investment and growth</a:t>
            </a:r>
          </a:p>
          <a:p>
            <a:pPr lvl="1"/>
            <a:r>
              <a:rPr lang="en-US" sz="2000" b="1" dirty="0"/>
              <a:t>Well defined org chart with accountability</a:t>
            </a:r>
          </a:p>
          <a:p>
            <a:pPr lvl="1"/>
            <a:r>
              <a:rPr lang="en-US" sz="2000" b="1" dirty="0"/>
              <a:t>Strong HR practices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57AE8013-6808-4495-9611-390EB5745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097" y="4970393"/>
            <a:ext cx="4685080" cy="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 defTabSz="514196">
              <a:defRPr/>
            </a:pPr>
            <a:r>
              <a:rPr lang="en-US" sz="675" b="1" dirty="0"/>
              <a:t>Confidential and Proprietary. 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C7150-302A-4133-9BF1-948D9F892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352" y="1586508"/>
            <a:ext cx="2875359" cy="2553891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6C3240-F9B5-48AD-ACA8-647872A40E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871" y="4595782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59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92AB-3163-4806-A970-4206B031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Business Value Levers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476D3-6408-401C-B19A-6637BDD5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41797"/>
            <a:ext cx="4752974" cy="3263504"/>
          </a:xfrm>
        </p:spPr>
        <p:txBody>
          <a:bodyPr>
            <a:normAutofit/>
          </a:bodyPr>
          <a:lstStyle/>
          <a:p>
            <a:r>
              <a:rPr lang="en-US" sz="2000" b="1" dirty="0"/>
              <a:t>Customer and Revenue Retention</a:t>
            </a:r>
          </a:p>
          <a:p>
            <a:pPr lvl="1"/>
            <a:r>
              <a:rPr lang="en-US" sz="2000" b="1" dirty="0"/>
              <a:t>Long term customers</a:t>
            </a:r>
          </a:p>
          <a:p>
            <a:pPr lvl="1"/>
            <a:r>
              <a:rPr lang="en-US" sz="2000" b="1" dirty="0"/>
              <a:t>Assignable contracts</a:t>
            </a:r>
          </a:p>
          <a:p>
            <a:pPr lvl="1"/>
            <a:r>
              <a:rPr lang="en-US" sz="2000" b="1" dirty="0"/>
              <a:t>Revenue growth from:</a:t>
            </a:r>
          </a:p>
          <a:p>
            <a:pPr lvl="2"/>
            <a:r>
              <a:rPr lang="en-US" sz="2000" b="1" dirty="0"/>
              <a:t>Current customers</a:t>
            </a:r>
          </a:p>
          <a:p>
            <a:pPr lvl="2"/>
            <a:r>
              <a:rPr lang="en-US" sz="2000" b="1" dirty="0"/>
              <a:t>New customer acquisitions</a:t>
            </a:r>
          </a:p>
          <a:p>
            <a:pPr lvl="1"/>
            <a:r>
              <a:rPr lang="en-US" sz="2000" b="1" dirty="0"/>
              <a:t>Low customer revenue concentration</a:t>
            </a:r>
          </a:p>
          <a:p>
            <a:pPr lvl="1"/>
            <a:r>
              <a:rPr lang="en-US" sz="2000" b="1" dirty="0"/>
              <a:t>Retention growth from base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77A4B0C0-788D-4064-AF37-66F57BAA4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097" y="4970393"/>
            <a:ext cx="4685080" cy="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 defTabSz="514196">
              <a:defRPr/>
            </a:pPr>
            <a:r>
              <a:rPr lang="en-US" sz="675" b="1" dirty="0"/>
              <a:t>Confidential and Proprietary. 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4E281-C2E2-41AD-A8AC-205BC944E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503164"/>
            <a:ext cx="2366368" cy="2366368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941F80-7FDA-41B5-B63A-0FCCA6CD4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871" y="4595782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9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302037" y="400181"/>
            <a:ext cx="7886700" cy="622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6000" b="1" i="0">
                <a:solidFill>
                  <a:schemeClr val="tx1"/>
                </a:solidFill>
                <a:latin typeface="Myriad Pro Semibold"/>
                <a:ea typeface="Myriad Pro Semibold"/>
              </a:defRPr>
            </a:lvl1pPr>
          </a:lstStyle>
          <a:p>
            <a:pPr defTabSz="685783">
              <a:defRPr/>
            </a:pPr>
            <a:r>
              <a:rPr lang="en-US" sz="5400" b="0" kern="0" dirty="0">
                <a:solidFill>
                  <a:schemeClr val="bg1"/>
                </a:solidFill>
                <a:latin typeface="Calibri"/>
                <a:cs typeface="Arial"/>
              </a:rPr>
              <a:t>Meet Your Presenter</a:t>
            </a:r>
            <a:endParaRPr lang="en-US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Text Placeholder 3"/>
          <p:cNvSpPr>
            <a:spLocks/>
          </p:cNvSpPr>
          <p:nvPr/>
        </p:nvSpPr>
        <p:spPr bwMode="auto">
          <a:xfrm>
            <a:off x="4495800" y="1671743"/>
            <a:ext cx="3972154" cy="1378387"/>
          </a:xfrm>
          <a:prstGeom prst="rect">
            <a:avLst/>
          </a:prstGeom>
        </p:spPr>
        <p:txBody>
          <a:bodyPr/>
          <a:lstStyle>
            <a:lvl1pPr marL="171450" indent="-171450" algn="l" defTabSz="6858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1446" indent="-171446" defTabSz="685783">
              <a:lnSpc>
                <a:spcPct val="104999"/>
              </a:lnSpc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cs typeface="Arial"/>
              </a:rPr>
              <a:t>Arlin Sorensen</a:t>
            </a:r>
            <a:endParaRPr sz="2000" kern="0" dirty="0">
              <a:solidFill>
                <a:schemeClr val="bg1"/>
              </a:solidFill>
              <a:latin typeface="Calibri"/>
              <a:cs typeface="Arial"/>
            </a:endParaRPr>
          </a:p>
          <a:p>
            <a:pPr defTabSz="685783">
              <a:lnSpc>
                <a:spcPct val="104999"/>
              </a:lnSpc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cs typeface="Arial"/>
              </a:rPr>
              <a:t>VP of Brand and Ecosystem Evangelism</a:t>
            </a:r>
          </a:p>
          <a:p>
            <a:pPr defTabSz="685783">
              <a:lnSpc>
                <a:spcPct val="104999"/>
              </a:lnSpc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cs typeface="Arial"/>
              </a:rPr>
              <a:t>ConnectWise</a:t>
            </a:r>
          </a:p>
          <a:p>
            <a:pPr marL="171446" indent="-171446" defTabSz="685783">
              <a:lnSpc>
                <a:spcPct val="104999"/>
              </a:lnSpc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cs typeface="Arial"/>
              </a:rPr>
              <a:t>Husband, Dad and “Pop”</a:t>
            </a:r>
          </a:p>
          <a:p>
            <a:pPr marL="171446" indent="-171446" defTabSz="685783">
              <a:lnSpc>
                <a:spcPct val="104999"/>
              </a:lnSpc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cs typeface="Arial"/>
              </a:rPr>
              <a:t>Farm Boy from Harlan, Iowa</a:t>
            </a:r>
          </a:p>
          <a:p>
            <a:pPr marL="171446" indent="-171446" defTabSz="685783">
              <a:lnSpc>
                <a:spcPct val="104999"/>
              </a:lnSpc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cs typeface="Arial"/>
              </a:rPr>
              <a:t>42 years in agriculture</a:t>
            </a:r>
          </a:p>
          <a:p>
            <a:pPr marL="171446" indent="-171446" defTabSz="685783">
              <a:lnSpc>
                <a:spcPct val="104999"/>
              </a:lnSpc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cs typeface="Arial"/>
              </a:rPr>
              <a:t>36 years in the technology space</a:t>
            </a:r>
            <a:endParaRPr sz="2000" kern="0" dirty="0">
              <a:solidFill>
                <a:schemeClr val="bg1"/>
              </a:solidFill>
              <a:latin typeface="Calibri"/>
              <a:cs typeface="Arial"/>
            </a:endParaRPr>
          </a:p>
        </p:txBody>
      </p:sp>
      <p:pic>
        <p:nvPicPr>
          <p:cNvPr id="6" name="Picture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1405585"/>
            <a:ext cx="4107588" cy="3080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781800" y="22075"/>
            <a:ext cx="2060163" cy="2060163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2779E29B-33ED-482A-BC05-B3CF161C9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097" y="4970393"/>
            <a:ext cx="4685080" cy="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 defTabSz="514196">
              <a:defRPr/>
            </a:pPr>
            <a:r>
              <a:rPr lang="en-US" sz="675" b="1" dirty="0"/>
              <a:t>Confidential and Proprietary.  All Rights Reserved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582878-8F78-49E7-8BB3-A76A122DE8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71" y="4595782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4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92AB-3163-4806-A970-4206B031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Business Value Levers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476D3-6408-401C-B19A-6637BDD5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87" y="1243626"/>
            <a:ext cx="4836318" cy="3263504"/>
          </a:xfrm>
        </p:spPr>
        <p:txBody>
          <a:bodyPr>
            <a:normAutofit/>
          </a:bodyPr>
          <a:lstStyle/>
          <a:p>
            <a:r>
              <a:rPr lang="en-US" sz="2000" b="1" dirty="0"/>
              <a:t>Have an integration plan</a:t>
            </a:r>
          </a:p>
          <a:p>
            <a:pPr lvl="1"/>
            <a:r>
              <a:rPr lang="en-US" sz="2000" b="1" dirty="0"/>
              <a:t>Skillsets identified</a:t>
            </a:r>
          </a:p>
          <a:p>
            <a:pPr lvl="1"/>
            <a:r>
              <a:rPr lang="en-US" sz="2000" b="1" dirty="0"/>
              <a:t>Processes documented</a:t>
            </a:r>
          </a:p>
          <a:p>
            <a:pPr lvl="1"/>
            <a:r>
              <a:rPr lang="en-US" sz="2000" b="1" dirty="0"/>
              <a:t>Policies defined</a:t>
            </a:r>
          </a:p>
          <a:p>
            <a:pPr lvl="1"/>
            <a:endParaRPr lang="en-US" sz="2000" b="1" dirty="0"/>
          </a:p>
          <a:p>
            <a:r>
              <a:rPr lang="en-US" sz="2000" b="1" dirty="0"/>
              <a:t>Helping the acquirer get to positive ground sooner than later is a huge driver</a:t>
            </a:r>
          </a:p>
          <a:p>
            <a:pPr lvl="1"/>
            <a:endParaRPr lang="en-US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81C6AD88-3E96-497A-A600-2E12FDABE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097" y="4970393"/>
            <a:ext cx="4685080" cy="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 defTabSz="514196">
              <a:defRPr/>
            </a:pPr>
            <a:r>
              <a:rPr lang="en-US" sz="675" b="1" dirty="0"/>
              <a:t>Confidential and Proprietary.  All Rights Reserved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327CFA-2975-4B5E-BD9A-D479A20E017A}"/>
              </a:ext>
            </a:extLst>
          </p:cNvPr>
          <p:cNvSpPr/>
          <p:nvPr/>
        </p:nvSpPr>
        <p:spPr>
          <a:xfrm rot="19442001">
            <a:off x="5341077" y="1504151"/>
            <a:ext cx="3648160" cy="2135200"/>
          </a:xfrm>
          <a:prstGeom prst="rect">
            <a:avLst/>
          </a:prstGeom>
          <a:noFill/>
        </p:spPr>
        <p:txBody>
          <a:bodyPr wrap="square" lIns="57150" tIns="28575" rIns="57150" bIns="28575">
            <a:spAutoFit/>
          </a:bodyPr>
          <a:lstStyle/>
          <a:p>
            <a:pPr algn="ctr"/>
            <a:r>
              <a:rPr lang="en-US" sz="33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70–90% of M&amp;A transactions fail to meet expectations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48500B-0268-40FC-9A6E-2823D289B0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871" y="4595782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80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61666F-9724-4108-B365-9FD9750F51CA}"/>
              </a:ext>
            </a:extLst>
          </p:cNvPr>
          <p:cNvSpPr txBox="1">
            <a:spLocks/>
          </p:cNvSpPr>
          <p:nvPr/>
        </p:nvSpPr>
        <p:spPr>
          <a:xfrm>
            <a:off x="587584" y="112936"/>
            <a:ext cx="6572250" cy="828477"/>
          </a:xfrm>
          <a:prstGeom prst="rect">
            <a:avLst/>
          </a:prstGeom>
        </p:spPr>
        <p:txBody>
          <a:bodyPr vert="horz" lIns="57150" tIns="28575" rIns="57150" bIns="28575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71500">
              <a:defRPr/>
            </a:pPr>
            <a:r>
              <a:rPr lang="en-US" sz="3600" b="1" dirty="0">
                <a:solidFill>
                  <a:schemeClr val="bg1"/>
                </a:solidFill>
              </a:rPr>
              <a:t>M&amp;A Integration Curve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01432AF-EF41-4A94-8AAA-BA3CE62C0CA5}"/>
              </a:ext>
            </a:extLst>
          </p:cNvPr>
          <p:cNvSpPr/>
          <p:nvPr/>
        </p:nvSpPr>
        <p:spPr>
          <a:xfrm>
            <a:off x="775869" y="935079"/>
            <a:ext cx="6432698" cy="3210241"/>
          </a:xfrm>
          <a:custGeom>
            <a:avLst/>
            <a:gdLst>
              <a:gd name="connsiteX0" fmla="*/ 0 w 10292316"/>
              <a:gd name="connsiteY0" fmla="*/ 3547456 h 5136385"/>
              <a:gd name="connsiteX1" fmla="*/ 116958 w 10292316"/>
              <a:gd name="connsiteY1" fmla="*/ 3217847 h 5136385"/>
              <a:gd name="connsiteX2" fmla="*/ 680484 w 10292316"/>
              <a:gd name="connsiteY2" fmla="*/ 2718116 h 5136385"/>
              <a:gd name="connsiteX3" fmla="*/ 680484 w 10292316"/>
              <a:gd name="connsiteY3" fmla="*/ 2718116 h 5136385"/>
              <a:gd name="connsiteX4" fmla="*/ 1307805 w 10292316"/>
              <a:gd name="connsiteY4" fmla="*/ 3196581 h 5136385"/>
              <a:gd name="connsiteX5" fmla="*/ 2434856 w 10292316"/>
              <a:gd name="connsiteY5" fmla="*/ 4791465 h 5136385"/>
              <a:gd name="connsiteX6" fmla="*/ 3976577 w 10292316"/>
              <a:gd name="connsiteY6" fmla="*/ 4759568 h 5136385"/>
              <a:gd name="connsiteX7" fmla="*/ 7549116 w 10292316"/>
              <a:gd name="connsiteY7" fmla="*/ 761726 h 5136385"/>
              <a:gd name="connsiteX8" fmla="*/ 9973340 w 10292316"/>
              <a:gd name="connsiteY8" fmla="*/ 81242 h 5136385"/>
              <a:gd name="connsiteX9" fmla="*/ 10292316 w 10292316"/>
              <a:gd name="connsiteY9" fmla="*/ 6814 h 513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92316" h="5136385">
                <a:moveTo>
                  <a:pt x="0" y="3547456"/>
                </a:moveTo>
                <a:cubicBezTo>
                  <a:pt x="1772" y="3451763"/>
                  <a:pt x="3544" y="3356070"/>
                  <a:pt x="116958" y="3217847"/>
                </a:cubicBezTo>
                <a:cubicBezTo>
                  <a:pt x="230372" y="3079624"/>
                  <a:pt x="680484" y="2718116"/>
                  <a:pt x="680484" y="2718116"/>
                </a:cubicBezTo>
                <a:lnTo>
                  <a:pt x="680484" y="2718116"/>
                </a:lnTo>
                <a:cubicBezTo>
                  <a:pt x="785037" y="2797860"/>
                  <a:pt x="1015410" y="2851023"/>
                  <a:pt x="1307805" y="3196581"/>
                </a:cubicBezTo>
                <a:cubicBezTo>
                  <a:pt x="1600200" y="3542139"/>
                  <a:pt x="1990061" y="4530967"/>
                  <a:pt x="2434856" y="4791465"/>
                </a:cubicBezTo>
                <a:cubicBezTo>
                  <a:pt x="2879651" y="5051963"/>
                  <a:pt x="3124200" y="5431191"/>
                  <a:pt x="3976577" y="4759568"/>
                </a:cubicBezTo>
                <a:cubicBezTo>
                  <a:pt x="4828954" y="4087945"/>
                  <a:pt x="6549656" y="1541447"/>
                  <a:pt x="7549116" y="761726"/>
                </a:cubicBezTo>
                <a:cubicBezTo>
                  <a:pt x="8548577" y="-17995"/>
                  <a:pt x="9516140" y="207061"/>
                  <a:pt x="9973340" y="81242"/>
                </a:cubicBezTo>
                <a:cubicBezTo>
                  <a:pt x="10430540" y="-44577"/>
                  <a:pt x="10246242" y="15674"/>
                  <a:pt x="10292316" y="6814"/>
                </a:cubicBezTo>
              </a:path>
            </a:pathLst>
          </a:cu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71500">
              <a:defRPr/>
            </a:pPr>
            <a:endParaRPr lang="en-US" sz="1125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7EDD2A2-1E0E-4965-84D4-05D39E9C2564}"/>
              </a:ext>
            </a:extLst>
          </p:cNvPr>
          <p:cNvCxnSpPr/>
          <p:nvPr/>
        </p:nvCxnSpPr>
        <p:spPr>
          <a:xfrm flipV="1">
            <a:off x="587584" y="1227743"/>
            <a:ext cx="0" cy="3096733"/>
          </a:xfrm>
          <a:prstGeom prst="straightConnector1">
            <a:avLst/>
          </a:prstGeom>
          <a:noFill/>
          <a:ln w="508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97A3ED-E929-498E-9C5F-089B8DDCC2D7}"/>
              </a:ext>
            </a:extLst>
          </p:cNvPr>
          <p:cNvCxnSpPr>
            <a:cxnSpLocks/>
          </p:cNvCxnSpPr>
          <p:nvPr/>
        </p:nvCxnSpPr>
        <p:spPr>
          <a:xfrm flipV="1">
            <a:off x="587584" y="4268987"/>
            <a:ext cx="6690759" cy="55489"/>
          </a:xfrm>
          <a:prstGeom prst="straightConnector1">
            <a:avLst/>
          </a:prstGeom>
          <a:noFill/>
          <a:ln w="508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4A529D-37F1-469D-AF0A-E9C3B8EE9060}"/>
              </a:ext>
            </a:extLst>
          </p:cNvPr>
          <p:cNvSpPr txBox="1"/>
          <p:nvPr/>
        </p:nvSpPr>
        <p:spPr>
          <a:xfrm>
            <a:off x="260678" y="397075"/>
            <a:ext cx="415498" cy="30008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defTabSz="571500"/>
            <a:r>
              <a:rPr lang="en-US" sz="1500" b="1" dirty="0">
                <a:solidFill>
                  <a:schemeClr val="bg1"/>
                </a:solidFill>
                <a:latin typeface="Calibri" panose="020F0502020204030204"/>
              </a:rPr>
              <a:t>Motivation/morale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8676EA-9DC8-469B-BBBC-AE970C0B97A3}"/>
              </a:ext>
            </a:extLst>
          </p:cNvPr>
          <p:cNvSpPr txBox="1"/>
          <p:nvPr/>
        </p:nvSpPr>
        <p:spPr>
          <a:xfrm>
            <a:off x="3661224" y="4324476"/>
            <a:ext cx="1485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1500"/>
            <a:r>
              <a:rPr lang="en-US" sz="1500" b="1" dirty="0">
                <a:solidFill>
                  <a:schemeClr val="bg1"/>
                </a:solidFill>
                <a:latin typeface="Calibri" panose="020F0502020204030204"/>
              </a:rPr>
              <a:t>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AAEED-B751-4D13-8EED-BC183C73CC08}"/>
              </a:ext>
            </a:extLst>
          </p:cNvPr>
          <p:cNvSpPr txBox="1"/>
          <p:nvPr/>
        </p:nvSpPr>
        <p:spPr>
          <a:xfrm>
            <a:off x="657361" y="3282480"/>
            <a:ext cx="754849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1500"/>
            <a:r>
              <a:rPr lang="en-US" sz="1125" b="1" dirty="0">
                <a:solidFill>
                  <a:schemeClr val="bg1"/>
                </a:solidFill>
                <a:latin typeface="Calibri" panose="020F0502020204030204"/>
              </a:rPr>
              <a:t>Excited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A1ECC-BEC7-491E-B9B7-CE202EAFF667}"/>
              </a:ext>
            </a:extLst>
          </p:cNvPr>
          <p:cNvSpPr txBox="1"/>
          <p:nvPr/>
        </p:nvSpPr>
        <p:spPr>
          <a:xfrm>
            <a:off x="1739021" y="2937274"/>
            <a:ext cx="851779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1500"/>
            <a:r>
              <a:rPr lang="en-US" sz="1125" b="1" dirty="0">
                <a:solidFill>
                  <a:schemeClr val="bg1"/>
                </a:solidFill>
                <a:latin typeface="Calibri" panose="020F0502020204030204"/>
              </a:rPr>
              <a:t>Frustrated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CC5509-5E2D-4D5D-9C17-1A3F8DF701CE}"/>
              </a:ext>
            </a:extLst>
          </p:cNvPr>
          <p:cNvSpPr txBox="1"/>
          <p:nvPr/>
        </p:nvSpPr>
        <p:spPr>
          <a:xfrm>
            <a:off x="2446786" y="3752516"/>
            <a:ext cx="754849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1500"/>
            <a:r>
              <a:rPr lang="en-US" sz="1125" b="1" dirty="0">
                <a:solidFill>
                  <a:schemeClr val="bg1"/>
                </a:solidFill>
                <a:latin typeface="Calibri" panose="020F0502020204030204"/>
              </a:rPr>
              <a:t>Giving 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91DB21-A5F3-49E0-9B3E-73EF020CAE4B}"/>
              </a:ext>
            </a:extLst>
          </p:cNvPr>
          <p:cNvSpPr txBox="1"/>
          <p:nvPr/>
        </p:nvSpPr>
        <p:spPr>
          <a:xfrm>
            <a:off x="3885338" y="3495899"/>
            <a:ext cx="1067662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1500"/>
            <a:r>
              <a:rPr lang="en-US" sz="1125" b="1" dirty="0">
                <a:solidFill>
                  <a:schemeClr val="bg1"/>
                </a:solidFill>
                <a:latin typeface="Calibri" panose="020F0502020204030204"/>
              </a:rPr>
              <a:t>Understanding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A7C1E-578D-4579-99AA-F31678225216}"/>
              </a:ext>
            </a:extLst>
          </p:cNvPr>
          <p:cNvSpPr txBox="1"/>
          <p:nvPr/>
        </p:nvSpPr>
        <p:spPr>
          <a:xfrm>
            <a:off x="4392275" y="2821858"/>
            <a:ext cx="941725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1500"/>
            <a:r>
              <a:rPr lang="en-US" sz="1125" b="1" dirty="0">
                <a:solidFill>
                  <a:schemeClr val="bg1"/>
                </a:solidFill>
                <a:latin typeface="Calibri" panose="020F0502020204030204"/>
              </a:rPr>
              <a:t>Accepting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C2F892-4B26-4F46-926D-B90CA7C95753}"/>
              </a:ext>
            </a:extLst>
          </p:cNvPr>
          <p:cNvSpPr txBox="1"/>
          <p:nvPr/>
        </p:nvSpPr>
        <p:spPr>
          <a:xfrm>
            <a:off x="5255554" y="1897485"/>
            <a:ext cx="754849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1500"/>
            <a:r>
              <a:rPr lang="en-US" sz="1125" b="1" dirty="0">
                <a:solidFill>
                  <a:schemeClr val="bg1"/>
                </a:solidFill>
                <a:latin typeface="Calibri" panose="020F0502020204030204"/>
              </a:rPr>
              <a:t>Executing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7D8313-E1D5-4295-937F-483EE47B640D}"/>
              </a:ext>
            </a:extLst>
          </p:cNvPr>
          <p:cNvSpPr txBox="1"/>
          <p:nvPr/>
        </p:nvSpPr>
        <p:spPr>
          <a:xfrm>
            <a:off x="6847336" y="1039516"/>
            <a:ext cx="848864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1500"/>
            <a:r>
              <a:rPr lang="en-US" sz="1125" b="1" dirty="0">
                <a:solidFill>
                  <a:schemeClr val="bg1"/>
                </a:solidFill>
                <a:latin typeface="Calibri" panose="020F0502020204030204"/>
              </a:rPr>
              <a:t>Performing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E6BE79-9E99-4731-9702-EC56E42D8ED4}"/>
              </a:ext>
            </a:extLst>
          </p:cNvPr>
          <p:cNvCxnSpPr/>
          <p:nvPr/>
        </p:nvCxnSpPr>
        <p:spPr>
          <a:xfrm>
            <a:off x="657361" y="3147418"/>
            <a:ext cx="6551206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3F60EB8-7C04-40D7-8206-4D1CF6BCF0C6}"/>
              </a:ext>
            </a:extLst>
          </p:cNvPr>
          <p:cNvSpPr txBox="1"/>
          <p:nvPr/>
        </p:nvSpPr>
        <p:spPr>
          <a:xfrm>
            <a:off x="2063606" y="3348726"/>
            <a:ext cx="754849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1500"/>
            <a:r>
              <a:rPr lang="en-US" sz="1125" b="1" dirty="0">
                <a:solidFill>
                  <a:schemeClr val="bg1"/>
                </a:solidFill>
                <a:latin typeface="Calibri" panose="020F0502020204030204"/>
              </a:rPr>
              <a:t>Resisting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05B120-B4A7-4465-A922-985A00FE9CCF}"/>
              </a:ext>
            </a:extLst>
          </p:cNvPr>
          <p:cNvSpPr txBox="1"/>
          <p:nvPr/>
        </p:nvSpPr>
        <p:spPr>
          <a:xfrm>
            <a:off x="1414653" y="2514890"/>
            <a:ext cx="1032133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1500"/>
            <a:r>
              <a:rPr lang="en-US" sz="1125" b="1" dirty="0">
                <a:solidFill>
                  <a:schemeClr val="bg1"/>
                </a:solidFill>
                <a:latin typeface="Calibri" panose="020F0502020204030204"/>
              </a:rPr>
              <a:t>Overwhelmed</a:t>
            </a:r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F7B772F0-A684-4506-B896-950A4CBD3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097" y="4970393"/>
            <a:ext cx="4685080" cy="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 defTabSz="514196">
              <a:defRPr/>
            </a:pPr>
            <a:r>
              <a:rPr lang="en-US" sz="675" b="1" dirty="0"/>
              <a:t>Confidential and Proprietary.  All Rights Reserved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ADFF58-6293-4BA2-BCF2-FCD2A694FF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871" y="4595782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85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92AB-3163-4806-A970-4206B031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Business Value Levers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476D3-6408-401C-B19A-6637BDD5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0156"/>
            <a:ext cx="5217319" cy="3263504"/>
          </a:xfrm>
        </p:spPr>
        <p:txBody>
          <a:bodyPr>
            <a:normAutofit/>
          </a:bodyPr>
          <a:lstStyle/>
          <a:p>
            <a:r>
              <a:rPr lang="en-US" sz="1750" b="1" dirty="0"/>
              <a:t>Know what you want post transaction</a:t>
            </a:r>
          </a:p>
          <a:p>
            <a:pPr lvl="1">
              <a:buFont typeface="Arial" panose="020B0604020202020204" pitchFamily="34" charset="0"/>
              <a:buChar char="?"/>
            </a:pPr>
            <a:r>
              <a:rPr lang="en-US" sz="1750" b="1" dirty="0"/>
              <a:t>Continue as operator</a:t>
            </a:r>
          </a:p>
          <a:p>
            <a:pPr lvl="1">
              <a:buFont typeface="Arial" panose="020B0604020202020204" pitchFamily="34" charset="0"/>
              <a:buChar char="?"/>
            </a:pPr>
            <a:r>
              <a:rPr lang="en-US" sz="1750" b="1" dirty="0"/>
              <a:t>Continue as consultant</a:t>
            </a:r>
          </a:p>
          <a:p>
            <a:pPr lvl="1">
              <a:buFont typeface="Arial" panose="020B0604020202020204" pitchFamily="34" charset="0"/>
              <a:buChar char="?"/>
            </a:pPr>
            <a:r>
              <a:rPr lang="en-US" sz="1750" b="1" dirty="0"/>
              <a:t>Exit in 3/6/12 months</a:t>
            </a:r>
          </a:p>
          <a:p>
            <a:pPr lvl="1">
              <a:buFont typeface="Arial" panose="020B0604020202020204" pitchFamily="34" charset="0"/>
              <a:buChar char="?"/>
            </a:pPr>
            <a:r>
              <a:rPr lang="en-US" sz="1750" b="1" dirty="0"/>
              <a:t>Exit on transaction</a:t>
            </a:r>
          </a:p>
          <a:p>
            <a:pPr lvl="1"/>
            <a:endParaRPr lang="en-US" sz="1750" b="1" dirty="0"/>
          </a:p>
          <a:p>
            <a:r>
              <a:rPr lang="en-US" sz="1750" b="1" dirty="0"/>
              <a:t>Have a post event plan</a:t>
            </a:r>
          </a:p>
          <a:p>
            <a:pPr lvl="1"/>
            <a:r>
              <a:rPr lang="en-US" sz="1750" b="1" dirty="0"/>
              <a:t>You can’t just do nothing</a:t>
            </a:r>
          </a:p>
          <a:p>
            <a:pPr lvl="1"/>
            <a:r>
              <a:rPr lang="en-US" sz="1750" b="1" dirty="0"/>
              <a:t>Golf every day gets boring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D63BEEB4-E511-4313-A39F-8C8DA460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097" y="4970393"/>
            <a:ext cx="4685080" cy="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 defTabSz="514196">
              <a:defRPr/>
            </a:pPr>
            <a:r>
              <a:rPr lang="en-US" sz="675" b="1" dirty="0"/>
              <a:t>Confidential and Proprietary. 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8F40DA-5161-46A5-9B8D-57DA97861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186" y="1749049"/>
            <a:ext cx="3371982" cy="188831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B4F4C6-12EF-4ABC-86A3-0EB7571792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871" y="4595782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26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92AB-3163-4806-A970-4206B031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Your Success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476D3-6408-401C-B19A-6637BDD5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622" y="968487"/>
            <a:ext cx="5217319" cy="3496357"/>
          </a:xfrm>
        </p:spPr>
        <p:txBody>
          <a:bodyPr>
            <a:normAutofit lnSpcReduction="10000"/>
          </a:bodyPr>
          <a:lstStyle/>
          <a:p>
            <a:r>
              <a:rPr lang="en-US" sz="1750" b="1" dirty="0"/>
              <a:t>Know your number (PWT and BVT)</a:t>
            </a:r>
          </a:p>
          <a:p>
            <a:r>
              <a:rPr lang="en-US" sz="1750" b="1" dirty="0"/>
              <a:t>Know your non-negotiables</a:t>
            </a:r>
          </a:p>
          <a:p>
            <a:r>
              <a:rPr lang="en-US" sz="1750" b="1" dirty="0"/>
              <a:t>Have a plan to create business value</a:t>
            </a:r>
          </a:p>
          <a:p>
            <a:pPr lvl="1"/>
            <a:r>
              <a:rPr lang="en-US" sz="1750" b="1" dirty="0"/>
              <a:t>Operate profitably and consistently</a:t>
            </a:r>
          </a:p>
          <a:p>
            <a:pPr lvl="1"/>
            <a:r>
              <a:rPr lang="en-US" sz="1750" b="1" dirty="0"/>
              <a:t>Run with clean financials</a:t>
            </a:r>
          </a:p>
          <a:p>
            <a:pPr lvl="1"/>
            <a:r>
              <a:rPr lang="en-US" sz="1750" b="1" dirty="0"/>
              <a:t>Prepare for due diligence</a:t>
            </a:r>
          </a:p>
          <a:p>
            <a:pPr lvl="1"/>
            <a:r>
              <a:rPr lang="en-US" sz="1750" b="1" dirty="0"/>
              <a:t>Build your people </a:t>
            </a:r>
          </a:p>
          <a:p>
            <a:pPr lvl="1"/>
            <a:r>
              <a:rPr lang="en-US" sz="1750" b="1" dirty="0"/>
              <a:t>Focus on customer retention</a:t>
            </a:r>
          </a:p>
          <a:p>
            <a:pPr lvl="1"/>
            <a:r>
              <a:rPr lang="en-US" sz="1750" b="1" dirty="0"/>
              <a:t>Prepare for integration</a:t>
            </a:r>
          </a:p>
          <a:p>
            <a:pPr lvl="1"/>
            <a:r>
              <a:rPr lang="en-US" sz="1750" b="1" dirty="0"/>
              <a:t>Know what your next chapter will be</a:t>
            </a:r>
          </a:p>
          <a:p>
            <a:pPr lvl="1"/>
            <a:r>
              <a:rPr lang="en-US" sz="1750" b="1" dirty="0"/>
              <a:t>Exit and enjoy life!</a:t>
            </a:r>
          </a:p>
          <a:p>
            <a:pPr lvl="1"/>
            <a:endParaRPr lang="en-US" sz="1750" b="1" dirty="0"/>
          </a:p>
          <a:p>
            <a:pPr lvl="1"/>
            <a:endParaRPr lang="en-US" sz="1750" b="1" dirty="0"/>
          </a:p>
          <a:p>
            <a:pPr lvl="1"/>
            <a:endParaRPr lang="en-US" sz="1750" b="1" dirty="0"/>
          </a:p>
          <a:p>
            <a:endParaRPr lang="en-US" sz="1750" b="1" dirty="0"/>
          </a:p>
          <a:p>
            <a:endParaRPr lang="en-US" sz="1750" b="1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D63BEEB4-E511-4313-A39F-8C8DA460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097" y="4970393"/>
            <a:ext cx="4685080" cy="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 defTabSz="514196">
              <a:defRPr/>
            </a:pPr>
            <a:r>
              <a:rPr lang="en-US" sz="675" b="1" dirty="0"/>
              <a:t>Confidential and Proprietary. 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9BF0B0-C74E-4F20-BBC1-598BE7CBA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106" y="1740353"/>
            <a:ext cx="3058206" cy="162839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84E712-92F0-43A7-A078-976696F92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871" y="4595782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64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9E185-520F-4F16-8354-5E767D7C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a Free Calculator Tool?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D4E95-EFF7-466E-AF0B-AE0D6C73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075" y="971550"/>
            <a:ext cx="7848600" cy="3394472"/>
          </a:xfrm>
        </p:spPr>
        <p:txBody>
          <a:bodyPr>
            <a:normAutofit/>
          </a:bodyPr>
          <a:lstStyle/>
          <a:p>
            <a:r>
              <a:rPr lang="en-US" sz="2000" dirty="0"/>
              <a:t>Send an email to:</a:t>
            </a:r>
          </a:p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Arlin@ArlinSorensen.com</a:t>
            </a:r>
            <a:r>
              <a:rPr lang="en-US" dirty="0">
                <a:solidFill>
                  <a:schemeClr val="bg1"/>
                </a:solidFill>
              </a:rPr>
              <a:t> and request….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Deck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PWT-BVT calculator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Added to daily update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17248-2B05-4782-A46A-4098EFC099CE}"/>
              </a:ext>
            </a:extLst>
          </p:cNvPr>
          <p:cNvSpPr/>
          <p:nvPr/>
        </p:nvSpPr>
        <p:spPr>
          <a:xfrm>
            <a:off x="1405222" y="3756062"/>
            <a:ext cx="62147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Or just put ‘ALL’ in the subject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234D2C-CF09-4825-980F-CBC7870BA0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871" y="4595782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32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49852F-E356-4FCE-A462-E95F1649608E}"/>
              </a:ext>
            </a:extLst>
          </p:cNvPr>
          <p:cNvSpPr txBox="1">
            <a:spLocks/>
          </p:cNvSpPr>
          <p:nvPr/>
        </p:nvSpPr>
        <p:spPr>
          <a:xfrm>
            <a:off x="2090162" y="2053911"/>
            <a:ext cx="2958089" cy="16106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086" indent="-257086" defTabSz="685561">
              <a:buNone/>
            </a:pPr>
            <a:r>
              <a:rPr lang="en-US" sz="2099" dirty="0">
                <a:latin typeface="Myriad Pro SemiCondensed" charset="0"/>
                <a:ea typeface="Myriad Pro SemiCondensed" charset="0"/>
                <a:cs typeface="Myriad Pro SemiCondensed" charset="0"/>
              </a:rPr>
              <a:t>Arlin Sorensen</a:t>
            </a:r>
          </a:p>
          <a:p>
            <a:pPr marL="257086" indent="-257086" defTabSz="685561">
              <a:buNone/>
            </a:pPr>
            <a:r>
              <a:rPr lang="en-US" sz="1299" dirty="0">
                <a:latin typeface="Myriad Pro SemiCondensed" charset="0"/>
                <a:ea typeface="Myriad Pro SemiCondensed" charset="0"/>
                <a:cs typeface="Myriad Pro SemiCondensed" charset="0"/>
              </a:rPr>
              <a:t>VP Brand and Ecosystem Evangelism</a:t>
            </a:r>
          </a:p>
          <a:p>
            <a:pPr marL="257086" indent="-257086" defTabSz="685561">
              <a:buNone/>
            </a:pPr>
            <a:r>
              <a:rPr lang="en-US" sz="1299" dirty="0">
                <a:latin typeface="Myriad Pro SemiCondensed" charset="0"/>
                <a:ea typeface="Myriad Pro SemiCondensed" charset="0"/>
                <a:cs typeface="Myriad Pro SemiCondensed" charset="0"/>
              </a:rPr>
              <a:t>ConnectWise</a:t>
            </a:r>
          </a:p>
          <a:p>
            <a:pPr marL="257086" indent="-257086" defTabSz="685561">
              <a:buNone/>
            </a:pPr>
            <a:r>
              <a:rPr lang="en-US" sz="1299" dirty="0">
                <a:latin typeface="Myriad Pro SemiCondensed" charset="0"/>
                <a:ea typeface="Myriad Pro SemiCondensed" charset="0"/>
                <a:cs typeface="Myriad Pro SemiCondensed" charset="0"/>
              </a:rPr>
              <a:t>653 Oak Road   Harlan, Iowa 51537</a:t>
            </a:r>
          </a:p>
          <a:p>
            <a:pPr marL="257086" indent="-257086" defTabSz="685561">
              <a:buNone/>
            </a:pPr>
            <a:r>
              <a:rPr lang="en-US" sz="1200" dirty="0">
                <a:latin typeface="Myriad Pro SemiCondensed" charset="0"/>
                <a:ea typeface="Myriad Pro SemiCondensed" charset="0"/>
                <a:cs typeface="Myriad Pro SemiCondensed" charset="0"/>
              </a:rPr>
              <a:t>(O) 712-794-7957   (M) 712-579-1216</a:t>
            </a:r>
          </a:p>
          <a:p>
            <a:pPr marL="257086" indent="-257086" defTabSz="685561">
              <a:buNone/>
            </a:pPr>
            <a:r>
              <a:rPr lang="en-US" sz="1299" dirty="0">
                <a:latin typeface="Myriad Pro SemiCondensed" charset="0"/>
                <a:ea typeface="Myriad Pro SemiCondensed" charset="0"/>
                <a:cs typeface="Myriad Pro SemiCondensed" charset="0"/>
              </a:rPr>
              <a:t>asorensen@connectwise.com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18812-0BBC-4B95-9223-54E59516AF10}"/>
              </a:ext>
            </a:extLst>
          </p:cNvPr>
          <p:cNvSpPr/>
          <p:nvPr/>
        </p:nvSpPr>
        <p:spPr>
          <a:xfrm>
            <a:off x="5235854" y="2053909"/>
            <a:ext cx="3428107" cy="170726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561"/>
            <a:r>
              <a:rPr lang="en-US" sz="1799" dirty="0">
                <a:solidFill>
                  <a:schemeClr val="bg1"/>
                </a:solidFill>
                <a:latin typeface="Myriad Pro SemiCondensed" charset="0"/>
                <a:ea typeface="Myriad Pro SemiCondensed" charset="0"/>
                <a:cs typeface="Myriad Pro SemiCondensed" charset="0"/>
              </a:rPr>
              <a:t>Blog</a:t>
            </a:r>
          </a:p>
          <a:p>
            <a:pPr defTabSz="685561"/>
            <a:r>
              <a:rPr lang="en-US" sz="1299" dirty="0">
                <a:solidFill>
                  <a:schemeClr val="bg1"/>
                </a:solidFill>
                <a:latin typeface="Myriad Pro SemiCondensed" charset="0"/>
                <a:ea typeface="Myriad Pro SemiCondensed" charset="0"/>
                <a:cs typeface="Myriad Pro SemiCondensed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http://asorensen.wordpress.com/</a:t>
            </a:r>
            <a:endParaRPr lang="en-US" sz="1299" dirty="0">
              <a:solidFill>
                <a:schemeClr val="bg1"/>
              </a:solidFill>
              <a:latin typeface="Myriad Pro SemiCondensed" charset="0"/>
              <a:ea typeface="Myriad Pro SemiCondensed" charset="0"/>
              <a:cs typeface="Myriad Pro SemiCondensed" charset="0"/>
            </a:endParaRPr>
          </a:p>
          <a:p>
            <a:pPr defTabSz="685561"/>
            <a:endParaRPr lang="en-US" sz="1499" dirty="0">
              <a:solidFill>
                <a:schemeClr val="bg1"/>
              </a:solidFill>
              <a:latin typeface="Myriad Pro SemiCondensed" charset="0"/>
              <a:ea typeface="Myriad Pro SemiCondensed" charset="0"/>
              <a:cs typeface="Myriad Pro SemiCondensed" charset="0"/>
            </a:endParaRPr>
          </a:p>
          <a:p>
            <a:pPr defTabSz="685561"/>
            <a:r>
              <a:rPr lang="en-US" sz="1799" dirty="0">
                <a:solidFill>
                  <a:schemeClr val="bg1"/>
                </a:solidFill>
                <a:latin typeface="Myriad Pro SemiCondensed" charset="0"/>
                <a:ea typeface="Myriad Pro SemiCondensed" charset="0"/>
                <a:cs typeface="Myriad Pro SemiCondensed" charset="0"/>
              </a:rPr>
              <a:t>Thoughts from the Farm</a:t>
            </a:r>
          </a:p>
          <a:p>
            <a:pPr defTabSz="685561"/>
            <a:r>
              <a:rPr lang="en-US" sz="1299" dirty="0">
                <a:solidFill>
                  <a:schemeClr val="bg1"/>
                </a:solidFill>
                <a:latin typeface="Myriad Pro SemiCondensed" charset="0"/>
                <a:ea typeface="Myriad Pro SemiCondensed" charset="0"/>
                <a:cs typeface="Myriad Pro SemiCondensed" charset="0"/>
              </a:rPr>
              <a:t>Email to be Added to the Morning List</a:t>
            </a:r>
          </a:p>
          <a:p>
            <a:pPr defTabSz="685561"/>
            <a:r>
              <a:rPr lang="en-US" sz="1299" dirty="0">
                <a:solidFill>
                  <a:schemeClr val="bg1"/>
                </a:solidFill>
                <a:latin typeface="Myriad Pro SemiCondensed" charset="0"/>
                <a:ea typeface="Myriad Pro SemiCondensed" charset="0"/>
                <a:cs typeface="Myriad Pro SemiCondensed" charset="0"/>
              </a:rPr>
              <a:t>(email “ADD” to arlin@arlinsorensen.com)</a:t>
            </a:r>
          </a:p>
          <a:p>
            <a:pPr defTabSz="685561"/>
            <a:endParaRPr lang="en-US" sz="1499" dirty="0">
              <a:solidFill>
                <a:srgbClr val="00B050"/>
              </a:solidFill>
              <a:latin typeface="Myriad Pro SemiCondensed" charset="0"/>
              <a:ea typeface="Myriad Pro SemiCondensed" charset="0"/>
              <a:cs typeface="Myriad Pro SemiCondensed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939FBA-6AB9-40D1-83A9-924B637CECF0}"/>
              </a:ext>
            </a:extLst>
          </p:cNvPr>
          <p:cNvSpPr/>
          <p:nvPr/>
        </p:nvSpPr>
        <p:spPr>
          <a:xfrm>
            <a:off x="4189569" y="4109043"/>
            <a:ext cx="323518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561"/>
            <a:r>
              <a:rPr lang="en-US" sz="1500" b="1" dirty="0">
                <a:solidFill>
                  <a:schemeClr val="bg1"/>
                </a:solidFill>
                <a:latin typeface="Myriad Pro SemiCondensed" charset="0"/>
                <a:ea typeface="Myriad Pro SemiCondensed" charset="0"/>
                <a:cs typeface="Myriad Pro SemiCondensed" charset="0"/>
              </a:rPr>
              <a:t>Connect with me on social media</a:t>
            </a:r>
            <a:r>
              <a:rPr lang="en-US" sz="1500" b="1" dirty="0">
                <a:latin typeface="Myriad Pro SemiCondensed" charset="0"/>
                <a:ea typeface="Myriad Pro SemiCondensed" charset="0"/>
                <a:cs typeface="Myriad Pro SemiCondensed" charset="0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DB06AC-6237-4A1F-B866-BC0333B996F8}"/>
              </a:ext>
            </a:extLst>
          </p:cNvPr>
          <p:cNvSpPr txBox="1"/>
          <p:nvPr/>
        </p:nvSpPr>
        <p:spPr>
          <a:xfrm>
            <a:off x="2325643" y="636851"/>
            <a:ext cx="49864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561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SemiCondensed" charset="0"/>
                <a:ea typeface="Myriad Pro SemiCondensed" charset="0"/>
                <a:cs typeface="Myriad Pro SemiCondensed" charset="0"/>
              </a:rPr>
              <a:t>THANK YOU!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35B665-E72D-438A-ACC4-1021B78568E2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5510" r="4642" b="17277"/>
          <a:stretch/>
        </p:blipFill>
        <p:spPr>
          <a:xfrm>
            <a:off x="524994" y="2053911"/>
            <a:ext cx="1395894" cy="1400036"/>
          </a:xfrm>
          <a:prstGeom prst="ellipse">
            <a:avLst/>
          </a:prstGeom>
        </p:spPr>
      </p:pic>
      <p:pic>
        <p:nvPicPr>
          <p:cNvPr id="11" name="Picture 10" descr="cid:image006.jpg@01CDCA62.74638F60">
            <a:hlinkClick r:id="rId4"/>
            <a:extLst>
              <a:ext uri="{FF2B5EF4-FFF2-40B4-BE49-F238E27FC236}">
                <a16:creationId xmlns:a16="http://schemas.microsoft.com/office/drawing/2014/main" id="{533AD626-2D75-4334-BB88-CD43769E2F1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613" y="4143936"/>
            <a:ext cx="214257" cy="207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id:image007.jpg@01CDCA62.74638F60">
            <a:hlinkClick r:id="rId6"/>
            <a:extLst>
              <a:ext uri="{FF2B5EF4-FFF2-40B4-BE49-F238E27FC236}">
                <a16:creationId xmlns:a16="http://schemas.microsoft.com/office/drawing/2014/main" id="{E8CF386C-EDEE-4CC1-A035-7B6629DAA6E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000" y="4143936"/>
            <a:ext cx="199973" cy="207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id:image008.jpg@01CDCA62.74638F60">
            <a:hlinkClick r:id="rId8"/>
            <a:extLst>
              <a:ext uri="{FF2B5EF4-FFF2-40B4-BE49-F238E27FC236}">
                <a16:creationId xmlns:a16="http://schemas.microsoft.com/office/drawing/2014/main" id="{1341178D-CC1A-4CBC-B40A-31B346733BBA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82" y="4143935"/>
            <a:ext cx="214786" cy="207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hlinkClick r:id="rId2"/>
            <a:extLst>
              <a:ext uri="{FF2B5EF4-FFF2-40B4-BE49-F238E27FC236}">
                <a16:creationId xmlns:a16="http://schemas.microsoft.com/office/drawing/2014/main" id="{2D310AD1-5797-4858-8821-9F18B0A4E7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9056" y="4144153"/>
            <a:ext cx="205624" cy="215416"/>
          </a:xfrm>
          <a:prstGeom prst="rect">
            <a:avLst/>
          </a:prstGeom>
        </p:spPr>
      </p:pic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1179719F-0354-4575-AA48-BB317896D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097" y="4970393"/>
            <a:ext cx="4685080" cy="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 defTabSz="514196">
              <a:defRPr/>
            </a:pPr>
            <a:r>
              <a:rPr lang="en-US" sz="675" b="1" dirty="0"/>
              <a:t>Confidential and Proprietary.  All Rights Reserved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306F3F-0A35-483C-BA0B-54DC3E506F8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871" y="4595782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53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oachbuffington.com/wp-content/uploads/2014/10/raised_hands_w640.jpeg">
            <a:extLst>
              <a:ext uri="{FF2B5EF4-FFF2-40B4-BE49-F238E27FC236}">
                <a16:creationId xmlns:a16="http://schemas.microsoft.com/office/drawing/2014/main" id="{D2F5C414-2E4C-482E-A9B0-42C37A857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/>
          <a:stretch/>
        </p:blipFill>
        <p:spPr bwMode="auto">
          <a:xfrm>
            <a:off x="15" y="2"/>
            <a:ext cx="9143985" cy="458856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4F33AA-3458-4D4A-A889-DFE65E86B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41771"/>
            <a:ext cx="6858000" cy="2175389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500" dirty="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B58CC585-8F91-4D38-998A-5D01189BA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097" y="4970393"/>
            <a:ext cx="4685080" cy="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 defTabSz="514196">
              <a:defRPr/>
            </a:pPr>
            <a:r>
              <a:rPr lang="en-US" sz="675" b="1" dirty="0"/>
              <a:t>Confidential and Proprietary.  All Rights Reserved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6CB1E6-B5BC-4FB0-B8D8-F18B06502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871" y="4595782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9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6484" cy="5166359"/>
          </a:xfrm>
          <a:prstGeom prst="rect">
            <a:avLst/>
          </a:prstGeom>
        </p:spPr>
      </p:pic>
      <p:sp>
        <p:nvSpPr>
          <p:cNvPr id="12" name="Rectangle 11"/>
          <p:cNvSpPr>
            <a:spLocks noChangeAspect="1"/>
          </p:cNvSpPr>
          <p:nvPr/>
        </p:nvSpPr>
        <p:spPr>
          <a:xfrm>
            <a:off x="0" y="0"/>
            <a:ext cx="9192768" cy="5170932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4"/>
          <p:cNvSpPr>
            <a:spLocks noChangeAspect="1"/>
          </p:cNvSpPr>
          <p:nvPr/>
        </p:nvSpPr>
        <p:spPr>
          <a:xfrm rot="20021727" flipV="1">
            <a:off x="4787621" y="3930880"/>
            <a:ext cx="5115626" cy="2032211"/>
          </a:xfrm>
          <a:custGeom>
            <a:avLst/>
            <a:gdLst/>
            <a:ahLst/>
            <a:cxnLst/>
            <a:rect l="l" t="t" r="r" b="b"/>
            <a:pathLst>
              <a:path w="5115626" h="2032211">
                <a:moveTo>
                  <a:pt x="5115626" y="2032211"/>
                </a:moveTo>
                <a:lnTo>
                  <a:pt x="4111044" y="0"/>
                </a:lnTo>
                <a:lnTo>
                  <a:pt x="0" y="2032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5"/>
          <p:cNvSpPr/>
          <p:nvPr/>
        </p:nvSpPr>
        <p:spPr>
          <a:xfrm rot="20904380">
            <a:off x="3279749" y="9896560"/>
            <a:ext cx="7759075" cy="1527524"/>
          </a:xfrm>
          <a:custGeom>
            <a:avLst/>
            <a:gdLst/>
            <a:ahLst/>
            <a:cxnLst/>
            <a:rect l="l" t="t" r="r" b="b"/>
            <a:pathLst>
              <a:path w="7759075" h="1527524">
                <a:moveTo>
                  <a:pt x="7759075" y="0"/>
                </a:moveTo>
                <a:lnTo>
                  <a:pt x="7445696" y="1527524"/>
                </a:lnTo>
                <a:lnTo>
                  <a:pt x="0" y="0"/>
                </a:lnTo>
                <a:close/>
              </a:path>
            </a:pathLst>
          </a:custGeom>
          <a:solidFill>
            <a:srgbClr val="FFFE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477000" y="407342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Brought to you by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5800" y="188595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Thank You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 for Attending </a:t>
            </a:r>
          </a:p>
        </p:txBody>
      </p:sp>
      <p:sp>
        <p:nvSpPr>
          <p:cNvPr id="17" name="Rectangle 4"/>
          <p:cNvSpPr>
            <a:spLocks noChangeAspect="1"/>
          </p:cNvSpPr>
          <p:nvPr/>
        </p:nvSpPr>
        <p:spPr>
          <a:xfrm rot="1578273">
            <a:off x="3515261" y="-1021357"/>
            <a:ext cx="6584442" cy="2615706"/>
          </a:xfrm>
          <a:custGeom>
            <a:avLst/>
            <a:gdLst/>
            <a:ahLst/>
            <a:cxnLst/>
            <a:rect l="l" t="t" r="r" b="b"/>
            <a:pathLst>
              <a:path w="6584442" h="2615706">
                <a:moveTo>
                  <a:pt x="0" y="2615706"/>
                </a:moveTo>
                <a:lnTo>
                  <a:pt x="5291421" y="0"/>
                </a:lnTo>
                <a:lnTo>
                  <a:pt x="6584442" y="2615706"/>
                </a:lnTo>
                <a:close/>
              </a:path>
            </a:pathLst>
          </a:custGeom>
          <a:solidFill>
            <a:srgbClr val="5530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92" y="552842"/>
            <a:ext cx="3027815" cy="457200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59C70F-09A0-4362-B3E8-12BF19C9C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54" y="4439213"/>
            <a:ext cx="2052653" cy="40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9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F3E6B4-3A9F-4CE1-AD09-83A96932D7AF}"/>
              </a:ext>
            </a:extLst>
          </p:cNvPr>
          <p:cNvSpPr txBox="1"/>
          <p:nvPr/>
        </p:nvSpPr>
        <p:spPr>
          <a:xfrm>
            <a:off x="6238201" y="2952628"/>
            <a:ext cx="571849" cy="553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99" b="1" dirty="0">
                <a:solidFill>
                  <a:schemeClr val="bg1"/>
                </a:solidFill>
              </a:rPr>
              <a:t>Arli</a:t>
            </a:r>
            <a:r>
              <a:rPr lang="en-US" sz="1499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A8E096-669F-407A-9AD2-C3AAF46DC432}"/>
              </a:ext>
            </a:extLst>
          </p:cNvPr>
          <p:cNvSpPr txBox="1"/>
          <p:nvPr/>
        </p:nvSpPr>
        <p:spPr>
          <a:xfrm>
            <a:off x="4046530" y="2933583"/>
            <a:ext cx="571849" cy="553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99" dirty="0">
                <a:solidFill>
                  <a:schemeClr val="bg1"/>
                </a:solidFill>
              </a:rPr>
              <a:t>Brad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AA86C-DB22-4D10-985D-058625CCA3B3}"/>
              </a:ext>
            </a:extLst>
          </p:cNvPr>
          <p:cNvSpPr txBox="1"/>
          <p:nvPr/>
        </p:nvSpPr>
        <p:spPr>
          <a:xfrm>
            <a:off x="5686010" y="755808"/>
            <a:ext cx="571849" cy="553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99" b="1" dirty="0">
                <a:solidFill>
                  <a:schemeClr val="bg1"/>
                </a:solidFill>
              </a:rPr>
              <a:t>Dean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83AF8-1AF2-4601-B54D-27B5B89FC652}"/>
              </a:ext>
            </a:extLst>
          </p:cNvPr>
          <p:cNvSpPr txBox="1"/>
          <p:nvPr/>
        </p:nvSpPr>
        <p:spPr>
          <a:xfrm>
            <a:off x="6772953" y="1670569"/>
            <a:ext cx="571849" cy="553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99" b="1" dirty="0">
                <a:solidFill>
                  <a:schemeClr val="bg1"/>
                </a:solidFill>
              </a:rPr>
              <a:t>Pete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3C11A7-4393-456A-A97D-ADEE6D7557B5}"/>
              </a:ext>
            </a:extLst>
          </p:cNvPr>
          <p:cNvSpPr txBox="1"/>
          <p:nvPr/>
        </p:nvSpPr>
        <p:spPr>
          <a:xfrm>
            <a:off x="6265341" y="3470528"/>
            <a:ext cx="2080705" cy="78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99" dirty="0">
                <a:solidFill>
                  <a:schemeClr val="bg1"/>
                </a:solidFill>
              </a:rPr>
              <a:t>2500 acres corn/soybeans in Shelby County Iowa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E27BD7-20FA-4111-8F9D-639B29D07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019" y="713396"/>
            <a:ext cx="5788525" cy="38756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8CADF2-5619-4BB9-8BB8-19F995AA0F4D}"/>
              </a:ext>
            </a:extLst>
          </p:cNvPr>
          <p:cNvSpPr txBox="1"/>
          <p:nvPr/>
        </p:nvSpPr>
        <p:spPr>
          <a:xfrm>
            <a:off x="7344805" y="2226836"/>
            <a:ext cx="763932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99" b="1" dirty="0">
                <a:solidFill>
                  <a:schemeClr val="bg1"/>
                </a:solidFill>
                <a:latin typeface="Myriad Pro Condensed" charset="0"/>
                <a:ea typeface="Myriad Pro Condensed" charset="0"/>
                <a:cs typeface="Myriad Pro Condensed" charset="0"/>
              </a:rPr>
              <a:t>Arlin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A78197-498C-4D5E-9C7E-CE4B17FED910}"/>
              </a:ext>
            </a:extLst>
          </p:cNvPr>
          <p:cNvSpPr txBox="1"/>
          <p:nvPr/>
        </p:nvSpPr>
        <p:spPr>
          <a:xfrm>
            <a:off x="3049018" y="989703"/>
            <a:ext cx="803024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99" b="1" dirty="0">
                <a:solidFill>
                  <a:schemeClr val="bg1"/>
                </a:solidFill>
                <a:latin typeface="Myriad Pro Condensed" charset="0"/>
                <a:ea typeface="Myriad Pro Condensed" charset="0"/>
                <a:cs typeface="Myriad Pro Condensed" charset="0"/>
              </a:rPr>
              <a:t>Dean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B0E829-A9D5-420B-BDC0-D55174715B46}"/>
              </a:ext>
            </a:extLst>
          </p:cNvPr>
          <p:cNvSpPr txBox="1"/>
          <p:nvPr/>
        </p:nvSpPr>
        <p:spPr>
          <a:xfrm>
            <a:off x="5097904" y="790407"/>
            <a:ext cx="741985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99" b="1" dirty="0">
                <a:solidFill>
                  <a:schemeClr val="bg1"/>
                </a:solidFill>
                <a:latin typeface="Myriad Pro Condensed" charset="0"/>
                <a:ea typeface="Myriad Pro Condensed" charset="0"/>
                <a:cs typeface="Myriad Pro Condensed" charset="0"/>
              </a:rPr>
              <a:t>Pete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E4BC35-C69E-4745-913B-8EB40385BE11}"/>
              </a:ext>
            </a:extLst>
          </p:cNvPr>
          <p:cNvSpPr txBox="1"/>
          <p:nvPr/>
        </p:nvSpPr>
        <p:spPr>
          <a:xfrm>
            <a:off x="6401609" y="3388148"/>
            <a:ext cx="742694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99" b="1" dirty="0">
                <a:solidFill>
                  <a:schemeClr val="bg1"/>
                </a:solidFill>
                <a:latin typeface="Myriad Pro Condensed" charset="0"/>
                <a:ea typeface="Myriad Pro Condensed" charset="0"/>
                <a:cs typeface="Myriad Pro Condensed" charset="0"/>
              </a:rPr>
              <a:t>Brad</a:t>
            </a:r>
            <a:endParaRPr lang="en-US" sz="1499" dirty="0">
              <a:solidFill>
                <a:schemeClr val="bg1"/>
              </a:solidFill>
              <a:latin typeface="Myriad Pro Condensed" charset="0"/>
              <a:ea typeface="Myriad Pro Condensed" charset="0"/>
              <a:cs typeface="Myriad Pro Condensed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4519B7-0AA5-40A1-A613-1D7D278DE95C}"/>
              </a:ext>
            </a:extLst>
          </p:cNvPr>
          <p:cNvSpPr txBox="1">
            <a:spLocks/>
          </p:cNvSpPr>
          <p:nvPr/>
        </p:nvSpPr>
        <p:spPr>
          <a:xfrm>
            <a:off x="671947" y="1133933"/>
            <a:ext cx="1768658" cy="75893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b="1" dirty="0">
                <a:solidFill>
                  <a:schemeClr val="bg1"/>
                </a:solidFill>
              </a:rPr>
              <a:t>Where I </a:t>
            </a:r>
            <a:br>
              <a:rPr lang="en-US" sz="2500" b="1" dirty="0">
                <a:solidFill>
                  <a:schemeClr val="bg1"/>
                </a:solidFill>
              </a:rPr>
            </a:br>
            <a:r>
              <a:rPr lang="en-US" sz="2500" b="1" dirty="0">
                <a:solidFill>
                  <a:schemeClr val="bg1"/>
                </a:solidFill>
              </a:rPr>
              <a:t>Come From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021B0F-35E2-4BA4-9E94-6BBFA3739906}"/>
              </a:ext>
            </a:extLst>
          </p:cNvPr>
          <p:cNvSpPr txBox="1"/>
          <p:nvPr/>
        </p:nvSpPr>
        <p:spPr>
          <a:xfrm>
            <a:off x="515924" y="2558600"/>
            <a:ext cx="225227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" dirty="0">
                <a:solidFill>
                  <a:schemeClr val="bg1"/>
                </a:solidFill>
                <a:latin typeface="Myriad Pro Condensed" charset="0"/>
                <a:ea typeface="Myriad Pro Condensed" charset="0"/>
                <a:cs typeface="Myriad Pro Condensed" charset="0"/>
              </a:rPr>
              <a:t>3000 acres corn/soybeans in Shelby County, Iowa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0340B193-A93A-4841-8FB4-48681188AA27}"/>
              </a:ext>
            </a:extLst>
          </p:cNvPr>
          <p:cNvSpPr/>
          <p:nvPr/>
        </p:nvSpPr>
        <p:spPr>
          <a:xfrm rot="13548750">
            <a:off x="5902181" y="1767505"/>
            <a:ext cx="300869" cy="30086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42D47C05-019A-4B17-9A3C-D4E70949A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461" y="4960930"/>
            <a:ext cx="4685080" cy="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 defTabSz="514184">
              <a:defRPr/>
            </a:pPr>
            <a:r>
              <a:rPr lang="en-US" sz="675" b="1" dirty="0"/>
              <a:t>Confidential and Proprietary.  All Rights Reserved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E39B40-DE53-4606-9F6E-908E23123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871" y="4595782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3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002" y="2282885"/>
            <a:ext cx="1262486" cy="6676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41" y="1260871"/>
            <a:ext cx="1665699" cy="623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304E7C-1EEE-4803-973E-4F7367014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97" y="2938728"/>
            <a:ext cx="1781175" cy="76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C9BA50-59BD-4CEF-8EE6-80E6629798FB}"/>
              </a:ext>
            </a:extLst>
          </p:cNvPr>
          <p:cNvSpPr txBox="1"/>
          <p:nvPr/>
        </p:nvSpPr>
        <p:spPr>
          <a:xfrm>
            <a:off x="3433021" y="751557"/>
            <a:ext cx="247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Legacy Phase 2 - 2018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18E869-C125-49C6-B195-CDF1338DD19F}"/>
              </a:ext>
            </a:extLst>
          </p:cNvPr>
          <p:cNvSpPr txBox="1"/>
          <p:nvPr/>
        </p:nvSpPr>
        <p:spPr>
          <a:xfrm>
            <a:off x="295651" y="776458"/>
            <a:ext cx="246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Legacy Phase 1 - 2012</a:t>
            </a:r>
          </a:p>
        </p:txBody>
      </p:sp>
      <p:pic>
        <p:nvPicPr>
          <p:cNvPr id="23" name="Picture 22" descr="Heartland Technology Solutions">
            <a:extLst>
              <a:ext uri="{FF2B5EF4-FFF2-40B4-BE49-F238E27FC236}">
                <a16:creationId xmlns:a16="http://schemas.microsoft.com/office/drawing/2014/main" id="{98BD9423-C67B-4C94-B46A-AC0FEA41B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3" y="1212913"/>
            <a:ext cx="1516062" cy="851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4D2B1EF-2C12-4D73-A67E-991C281F2E90}"/>
              </a:ext>
            </a:extLst>
          </p:cNvPr>
          <p:cNvSpPr/>
          <p:nvPr/>
        </p:nvSpPr>
        <p:spPr>
          <a:xfrm>
            <a:off x="-7352" y="2277116"/>
            <a:ext cx="2678326" cy="299930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algn="ctr" defTabSz="685783">
              <a:defRPr/>
            </a:pPr>
            <a:r>
              <a:rPr lang="en-US" sz="1349" b="1" dirty="0">
                <a:solidFill>
                  <a:prstClr val="black"/>
                </a:solidFill>
                <a:latin typeface="Calibri" panose="020F0502020204030204"/>
              </a:rPr>
              <a:t>Sold end of 2012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1893963-A8E5-46BE-83FA-D60763F65F1F}"/>
              </a:ext>
            </a:extLst>
          </p:cNvPr>
          <p:cNvCxnSpPr>
            <a:cxnSpLocks/>
          </p:cNvCxnSpPr>
          <p:nvPr/>
        </p:nvCxnSpPr>
        <p:spPr>
          <a:xfrm>
            <a:off x="1339563" y="2516587"/>
            <a:ext cx="0" cy="361950"/>
          </a:xfrm>
          <a:prstGeom prst="straightConnector1">
            <a:avLst/>
          </a:prstGeom>
          <a:ln w="412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EBEBD9F-A63D-4B68-A6E7-D5F7428E9F7F}"/>
              </a:ext>
            </a:extLst>
          </p:cNvPr>
          <p:cNvSpPr/>
          <p:nvPr/>
        </p:nvSpPr>
        <p:spPr>
          <a:xfrm>
            <a:off x="3334020" y="3103265"/>
            <a:ext cx="2576450" cy="299930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algn="ctr" defTabSz="685783">
              <a:defRPr/>
            </a:pPr>
            <a:r>
              <a:rPr lang="en-US" sz="1349" b="1" dirty="0">
                <a:solidFill>
                  <a:prstClr val="black"/>
                </a:solidFill>
                <a:latin typeface="Calibri" panose="020F0502020204030204"/>
              </a:rPr>
              <a:t>Sold January 2018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92106F6-4BE7-4D9D-9FCB-8024B99E3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4765" y="3496684"/>
            <a:ext cx="3254753" cy="553308"/>
          </a:xfrm>
          <a:prstGeom prst="rect">
            <a:avLst/>
          </a:prstGeom>
          <a:solidFill>
            <a:srgbClr val="0070C0"/>
          </a:solidFill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478D4A2-8B25-41AF-AE7A-53BD75C7D620}"/>
              </a:ext>
            </a:extLst>
          </p:cNvPr>
          <p:cNvCxnSpPr>
            <a:cxnSpLocks/>
          </p:cNvCxnSpPr>
          <p:nvPr/>
        </p:nvCxnSpPr>
        <p:spPr>
          <a:xfrm>
            <a:off x="4646668" y="3328247"/>
            <a:ext cx="0" cy="347579"/>
          </a:xfrm>
          <a:prstGeom prst="straightConnector1">
            <a:avLst/>
          </a:prstGeom>
          <a:ln w="412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us Sign 9">
            <a:extLst>
              <a:ext uri="{FF2B5EF4-FFF2-40B4-BE49-F238E27FC236}">
                <a16:creationId xmlns:a16="http://schemas.microsoft.com/office/drawing/2014/main" id="{E2392388-49E0-42D5-ACD5-96AA1FDF3872}"/>
              </a:ext>
            </a:extLst>
          </p:cNvPr>
          <p:cNvSpPr/>
          <p:nvPr/>
        </p:nvSpPr>
        <p:spPr>
          <a:xfrm>
            <a:off x="4157000" y="1942544"/>
            <a:ext cx="442475" cy="34440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BD9694-965B-4FFD-AAA1-0F8D13A39A5A}"/>
              </a:ext>
            </a:extLst>
          </p:cNvPr>
          <p:cNvSpPr/>
          <p:nvPr/>
        </p:nvSpPr>
        <p:spPr>
          <a:xfrm>
            <a:off x="4516139" y="1971191"/>
            <a:ext cx="658154" cy="299930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algn="ctr" defTabSz="685783">
              <a:defRPr/>
            </a:pPr>
            <a:r>
              <a:rPr lang="en-US" sz="1349" b="1" dirty="0">
                <a:solidFill>
                  <a:prstClr val="black"/>
                </a:solidFill>
                <a:latin typeface="Calibri" panose="020F0502020204030204"/>
              </a:rPr>
              <a:t>2012</a:t>
            </a:r>
          </a:p>
        </p:txBody>
      </p:sp>
      <p:sp>
        <p:nvSpPr>
          <p:cNvPr id="30" name="Footer Placeholder 7">
            <a:extLst>
              <a:ext uri="{FF2B5EF4-FFF2-40B4-BE49-F238E27FC236}">
                <a16:creationId xmlns:a16="http://schemas.microsoft.com/office/drawing/2014/main" id="{30F0F935-B8AE-4C8B-96B7-2B168699E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461" y="4960930"/>
            <a:ext cx="4685080" cy="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 defTabSz="514184">
              <a:defRPr/>
            </a:pPr>
            <a:r>
              <a:rPr lang="en-US" sz="675" b="1" dirty="0"/>
              <a:t>Confidential and Proprietary.  All Rights Reserved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0A5318-C2BB-4FCE-8AFC-62458956E4FF}"/>
              </a:ext>
            </a:extLst>
          </p:cNvPr>
          <p:cNvSpPr txBox="1"/>
          <p:nvPr/>
        </p:nvSpPr>
        <p:spPr>
          <a:xfrm>
            <a:off x="6533423" y="734968"/>
            <a:ext cx="228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Legacy Phase 3 - 2018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F72A2E-8AF6-473E-B964-74D583D1D3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1696" y="2588604"/>
            <a:ext cx="1667878" cy="146224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559D59-EED0-412A-9456-C0712A01DB57}"/>
              </a:ext>
            </a:extLst>
          </p:cNvPr>
          <p:cNvSpPr txBox="1"/>
          <p:nvPr/>
        </p:nvSpPr>
        <p:spPr>
          <a:xfrm>
            <a:off x="6498320" y="1219096"/>
            <a:ext cx="234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Heartwood LLC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3B285D3-803D-4CC1-AAC8-D3CF125FC27F}"/>
              </a:ext>
            </a:extLst>
          </p:cNvPr>
          <p:cNvSpPr/>
          <p:nvPr/>
        </p:nvSpPr>
        <p:spPr>
          <a:xfrm>
            <a:off x="6498319" y="2216627"/>
            <a:ext cx="2331411" cy="299930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algn="ctr" defTabSz="685783">
              <a:defRPr/>
            </a:pPr>
            <a:r>
              <a:rPr lang="en-US" sz="1349" b="1" dirty="0">
                <a:solidFill>
                  <a:prstClr val="black"/>
                </a:solidFill>
                <a:latin typeface="Calibri" panose="020F0502020204030204"/>
              </a:rPr>
              <a:t>Sold June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637A7D-D1E9-4094-A65A-40047B391F4C}"/>
              </a:ext>
            </a:extLst>
          </p:cNvPr>
          <p:cNvSpPr/>
          <p:nvPr/>
        </p:nvSpPr>
        <p:spPr>
          <a:xfrm>
            <a:off x="204735" y="734968"/>
            <a:ext cx="2400236" cy="3325871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9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15B6F7-39B6-413B-BDBE-9A40AF4621C0}"/>
              </a:ext>
            </a:extLst>
          </p:cNvPr>
          <p:cNvSpPr/>
          <p:nvPr/>
        </p:nvSpPr>
        <p:spPr>
          <a:xfrm>
            <a:off x="2885881" y="735320"/>
            <a:ext cx="3352518" cy="3325518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9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BC8B9A0-A595-46B6-8390-DA0A27CD9323}"/>
              </a:ext>
            </a:extLst>
          </p:cNvPr>
          <p:cNvSpPr/>
          <p:nvPr/>
        </p:nvSpPr>
        <p:spPr>
          <a:xfrm>
            <a:off x="6479733" y="747790"/>
            <a:ext cx="2400236" cy="3302203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9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E540A-1AF6-4A03-9A7F-374D92A189E2}"/>
              </a:ext>
            </a:extLst>
          </p:cNvPr>
          <p:cNvSpPr txBox="1"/>
          <p:nvPr/>
        </p:nvSpPr>
        <p:spPr>
          <a:xfrm>
            <a:off x="1019034" y="2114745"/>
            <a:ext cx="836943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125" b="1" dirty="0">
                <a:solidFill>
                  <a:srgbClr val="515151"/>
                </a:solidFill>
                <a:latin typeface="Calibri"/>
              </a:rPr>
              <a:t>27 years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607EDB-1516-40B5-9535-9C70B3A2B463}"/>
              </a:ext>
            </a:extLst>
          </p:cNvPr>
          <p:cNvSpPr txBox="1"/>
          <p:nvPr/>
        </p:nvSpPr>
        <p:spPr>
          <a:xfrm>
            <a:off x="4293967" y="2933880"/>
            <a:ext cx="836943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250" b="1" dirty="0">
                <a:solidFill>
                  <a:srgbClr val="515151"/>
                </a:solidFill>
                <a:latin typeface="Calibri"/>
              </a:rPr>
              <a:t>18 years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7DA941-6D3E-4161-8FA6-F5B585A4FE8C}"/>
              </a:ext>
            </a:extLst>
          </p:cNvPr>
          <p:cNvSpPr txBox="1"/>
          <p:nvPr/>
        </p:nvSpPr>
        <p:spPr>
          <a:xfrm>
            <a:off x="6478529" y="1883379"/>
            <a:ext cx="237099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250" b="1" dirty="0">
                <a:solidFill>
                  <a:srgbClr val="515151"/>
                </a:solidFill>
                <a:latin typeface="Calibri"/>
              </a:rPr>
              <a:t>14 years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B71B6-F1DC-40F4-AA4F-05AC7221D010}"/>
              </a:ext>
            </a:extLst>
          </p:cNvPr>
          <p:cNvSpPr txBox="1"/>
          <p:nvPr/>
        </p:nvSpPr>
        <p:spPr>
          <a:xfrm>
            <a:off x="2599701" y="4060480"/>
            <a:ext cx="3939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100" b="1" dirty="0">
                <a:solidFill>
                  <a:srgbClr val="FF0000"/>
                </a:solidFill>
                <a:latin typeface="Calibri"/>
              </a:rPr>
              <a:t>Employee today – office in Florida, on the road, and on the farm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81595-0585-4EC3-9462-50FA34DBD09D}"/>
              </a:ext>
            </a:extLst>
          </p:cNvPr>
          <p:cNvSpPr txBox="1"/>
          <p:nvPr/>
        </p:nvSpPr>
        <p:spPr>
          <a:xfrm>
            <a:off x="321673" y="21584"/>
            <a:ext cx="8500655" cy="4228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defTabSz="457189"/>
            <a:r>
              <a:rPr lang="en-US" sz="3600" spc="-150" dirty="0">
                <a:latin typeface="Calibri"/>
              </a:rPr>
              <a:t>Heartland Companies Legacy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36938-CF4D-40FB-8DFA-CFC5D0FA26B2}"/>
              </a:ext>
            </a:extLst>
          </p:cNvPr>
          <p:cNvSpPr txBox="1"/>
          <p:nvPr/>
        </p:nvSpPr>
        <p:spPr>
          <a:xfrm>
            <a:off x="999342" y="4320395"/>
            <a:ext cx="940009" cy="380979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defTabSz="408194"/>
            <a:r>
              <a:rPr lang="en-US" sz="2700" spc="-113" dirty="0">
                <a:solidFill>
                  <a:prstClr val="black"/>
                </a:solidFill>
                <a:latin typeface="Century Gothic"/>
              </a:rPr>
              <a:t>1985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CE86B3-B3E8-46B0-A63B-3FFB5DFF82E4}"/>
              </a:ext>
            </a:extLst>
          </p:cNvPr>
          <p:cNvSpPr txBox="1"/>
          <p:nvPr/>
        </p:nvSpPr>
        <p:spPr>
          <a:xfrm>
            <a:off x="4234284" y="4293232"/>
            <a:ext cx="940009" cy="380979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defTabSz="408194"/>
            <a:r>
              <a:rPr lang="en-US" sz="2700" spc="-113" dirty="0">
                <a:solidFill>
                  <a:prstClr val="black"/>
                </a:solidFill>
                <a:latin typeface="Century Gothic"/>
              </a:rPr>
              <a:t>2000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69CD27-440B-4E5B-BCA7-796313D7BDA2}"/>
              </a:ext>
            </a:extLst>
          </p:cNvPr>
          <p:cNvSpPr txBox="1"/>
          <p:nvPr/>
        </p:nvSpPr>
        <p:spPr>
          <a:xfrm>
            <a:off x="7469226" y="4293231"/>
            <a:ext cx="940009" cy="380979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defTabSz="408194"/>
            <a:r>
              <a:rPr lang="en-US" sz="2700" spc="-113" dirty="0">
                <a:solidFill>
                  <a:prstClr val="black"/>
                </a:solidFill>
                <a:latin typeface="Century Gothic"/>
              </a:rPr>
              <a:t>2004</a:t>
            </a:r>
          </a:p>
        </p:txBody>
      </p:sp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EABD3C-F189-4141-9931-AB12878A79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4718" y="4752410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3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15" y="1618503"/>
            <a:ext cx="2390153" cy="1603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924" y="868179"/>
            <a:ext cx="23647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1050" b="1" dirty="0">
                <a:solidFill>
                  <a:prstClr val="black"/>
                </a:solidFill>
                <a:latin typeface="Arial Black" panose="020B0A04020102020204" pitchFamily="34" charset="0"/>
              </a:rPr>
              <a:t>Sorensen Brothers Farms LLC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D24D5F-502C-4FA4-80F3-FE09D6692BF0}"/>
              </a:ext>
            </a:extLst>
          </p:cNvPr>
          <p:cNvSpPr txBox="1"/>
          <p:nvPr/>
        </p:nvSpPr>
        <p:spPr>
          <a:xfrm>
            <a:off x="124369" y="4169587"/>
            <a:ext cx="897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MANAGING LEGACY IS THE PRIMARY ROLE OF THE LEADER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637A7D-D1E9-4094-A65A-40047B391F4C}"/>
              </a:ext>
            </a:extLst>
          </p:cNvPr>
          <p:cNvSpPr/>
          <p:nvPr/>
        </p:nvSpPr>
        <p:spPr>
          <a:xfrm>
            <a:off x="214595" y="707806"/>
            <a:ext cx="2400236" cy="3325871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9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15B6F7-39B6-413B-BDBE-9A40AF4621C0}"/>
              </a:ext>
            </a:extLst>
          </p:cNvPr>
          <p:cNvSpPr/>
          <p:nvPr/>
        </p:nvSpPr>
        <p:spPr>
          <a:xfrm>
            <a:off x="2895742" y="708159"/>
            <a:ext cx="3352518" cy="3325518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9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BC8B9A0-A595-46B6-8390-DA0A27CD9323}"/>
              </a:ext>
            </a:extLst>
          </p:cNvPr>
          <p:cNvSpPr/>
          <p:nvPr/>
        </p:nvSpPr>
        <p:spPr>
          <a:xfrm>
            <a:off x="6489592" y="720627"/>
            <a:ext cx="2400236" cy="3313049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9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1148CF-00C2-4087-8695-36724E0CCE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3"/>
          <a:stretch/>
        </p:blipFill>
        <p:spPr>
          <a:xfrm>
            <a:off x="6505576" y="1689860"/>
            <a:ext cx="2377849" cy="13765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38D1A6-4C52-41BD-A2FA-2A413CB86BBD}"/>
              </a:ext>
            </a:extLst>
          </p:cNvPr>
          <p:cNvSpPr txBox="1"/>
          <p:nvPr/>
        </p:nvSpPr>
        <p:spPr>
          <a:xfrm>
            <a:off x="217974" y="1188493"/>
            <a:ext cx="235425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950" dirty="0">
                <a:solidFill>
                  <a:srgbClr val="515151"/>
                </a:solidFill>
                <a:latin typeface="Calibri"/>
              </a:rPr>
              <a:t>Since 1977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223B7F-B390-4F90-B79A-68269CBB6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56" y="2071905"/>
            <a:ext cx="2702765" cy="69659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0CE625E-674E-4E39-BF32-B83772EB4EE3}"/>
              </a:ext>
            </a:extLst>
          </p:cNvPr>
          <p:cNvSpPr txBox="1"/>
          <p:nvPr/>
        </p:nvSpPr>
        <p:spPr>
          <a:xfrm>
            <a:off x="270356" y="3329564"/>
            <a:ext cx="235425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950" dirty="0">
                <a:solidFill>
                  <a:srgbClr val="515151"/>
                </a:solidFill>
                <a:latin typeface="Calibri"/>
              </a:rPr>
              <a:t>Family Farming Operation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2A1B41-F734-45E1-8582-E7FB0C203368}"/>
              </a:ext>
            </a:extLst>
          </p:cNvPr>
          <p:cNvSpPr txBox="1"/>
          <p:nvPr/>
        </p:nvSpPr>
        <p:spPr>
          <a:xfrm>
            <a:off x="3479402" y="1188493"/>
            <a:ext cx="235425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950" dirty="0">
                <a:solidFill>
                  <a:srgbClr val="515151"/>
                </a:solidFill>
                <a:latin typeface="Calibri"/>
              </a:rPr>
              <a:t>Since 1995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51B24D-A037-45AB-B930-1EE188D31DDB}"/>
              </a:ext>
            </a:extLst>
          </p:cNvPr>
          <p:cNvSpPr txBox="1"/>
          <p:nvPr/>
        </p:nvSpPr>
        <p:spPr>
          <a:xfrm>
            <a:off x="3435911" y="3297136"/>
            <a:ext cx="235425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950" dirty="0">
                <a:solidFill>
                  <a:srgbClr val="515151"/>
                </a:solidFill>
                <a:latin typeface="Calibri"/>
              </a:rPr>
              <a:t>Precision Agriculture Business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5E360A-10E8-4AC9-8569-6000C425B13C}"/>
              </a:ext>
            </a:extLst>
          </p:cNvPr>
          <p:cNvSpPr txBox="1"/>
          <p:nvPr/>
        </p:nvSpPr>
        <p:spPr>
          <a:xfrm>
            <a:off x="6529172" y="3415987"/>
            <a:ext cx="235425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950" dirty="0">
                <a:solidFill>
                  <a:srgbClr val="515151"/>
                </a:solidFill>
                <a:latin typeface="Calibri"/>
              </a:rPr>
              <a:t>Business Consulting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492AE5-1820-4E9D-B0AF-236DC14219F9}"/>
              </a:ext>
            </a:extLst>
          </p:cNvPr>
          <p:cNvSpPr txBox="1"/>
          <p:nvPr/>
        </p:nvSpPr>
        <p:spPr>
          <a:xfrm>
            <a:off x="6489593" y="1188493"/>
            <a:ext cx="235425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950" dirty="0">
                <a:solidFill>
                  <a:srgbClr val="515151"/>
                </a:solidFill>
                <a:latin typeface="Calibri"/>
              </a:rPr>
              <a:t>Since 2015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A451F3-F27E-4F23-9DF0-DAA1858D03D4}"/>
              </a:ext>
            </a:extLst>
          </p:cNvPr>
          <p:cNvSpPr txBox="1"/>
          <p:nvPr/>
        </p:nvSpPr>
        <p:spPr>
          <a:xfrm>
            <a:off x="411481" y="6104"/>
            <a:ext cx="8478349" cy="4228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defTabSz="457189"/>
            <a:r>
              <a:rPr lang="en-US" sz="3600" spc="-150" dirty="0">
                <a:latin typeface="Calibri"/>
              </a:rPr>
              <a:t>Heartland Companies Current</a:t>
            </a:r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EC944334-8D20-4B94-B3D5-6FCF76F31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461" y="4960930"/>
            <a:ext cx="4685080" cy="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 defTabSz="514184">
              <a:defRPr/>
            </a:pPr>
            <a:r>
              <a:rPr lang="en-US" sz="675" b="1" dirty="0"/>
              <a:t>Confidential and Proprietary.  All Rights Reserved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D22707-6DFF-4F14-A072-2408852BD7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343" y="2611201"/>
            <a:ext cx="678625" cy="604400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90D36B-4C89-4546-B4EC-5416643DBC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788" y="4722778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0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6DBD-DBF9-44EE-B4B1-AF1D731BD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Business Value?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B3364-9A0B-4C50-90CF-04D62E184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947" y="2513347"/>
            <a:ext cx="3495675" cy="956823"/>
          </a:xfrm>
        </p:spPr>
        <p:txBody>
          <a:bodyPr>
            <a:normAutofit/>
          </a:bodyPr>
          <a:lstStyle/>
          <a:p>
            <a:r>
              <a:rPr lang="en-US" sz="2000" b="1" dirty="0"/>
              <a:t>ECONOMIC VALUE - $$$$$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D92992DC-2CC3-4610-AFD3-A8E0A56C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097" y="4979053"/>
            <a:ext cx="4685080" cy="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 defTabSz="514196">
              <a:defRPr/>
            </a:pPr>
            <a:r>
              <a:rPr lang="en-US" sz="675" b="1" dirty="0"/>
              <a:t>Confidential and Proprietary. 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8B6C0-3FDB-4F1B-AA56-11B46B6E2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86" b="19597"/>
          <a:stretch/>
        </p:blipFill>
        <p:spPr>
          <a:xfrm>
            <a:off x="3952875" y="1547523"/>
            <a:ext cx="4946724" cy="245297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A1CE96-547A-4828-B57F-AF9FDB0F2E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871" y="4595782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5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6DBD-DBF9-44EE-B4B1-AF1D731BD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Business Value?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B3364-9A0B-4C50-90CF-04D62E184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BUT ALSO …</a:t>
            </a:r>
          </a:p>
          <a:p>
            <a:r>
              <a:rPr lang="en-US" sz="2000" b="1" dirty="0"/>
              <a:t>Customer value</a:t>
            </a:r>
          </a:p>
          <a:p>
            <a:r>
              <a:rPr lang="en-US" sz="2000" b="1" dirty="0"/>
              <a:t>Vendor relationship value</a:t>
            </a:r>
          </a:p>
          <a:p>
            <a:r>
              <a:rPr lang="en-US" sz="2000" b="1" dirty="0"/>
              <a:t>Partnership(s) value</a:t>
            </a:r>
          </a:p>
          <a:p>
            <a:r>
              <a:rPr lang="en-US" sz="2000" b="1" dirty="0"/>
              <a:t>Colleague value</a:t>
            </a:r>
          </a:p>
          <a:p>
            <a:r>
              <a:rPr lang="en-US" sz="2000" b="1" dirty="0"/>
              <a:t>Leadership and Management value</a:t>
            </a:r>
          </a:p>
          <a:p>
            <a:r>
              <a:rPr lang="en-US" sz="2000" b="1" dirty="0"/>
              <a:t>Social value</a:t>
            </a:r>
          </a:p>
          <a:p>
            <a:r>
              <a:rPr lang="en-US" sz="2000" b="1" dirty="0"/>
              <a:t>Brand value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D92992DC-2CC3-4610-AFD3-A8E0A56C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097" y="4979053"/>
            <a:ext cx="4685080" cy="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 defTabSz="514196">
              <a:defRPr/>
            </a:pPr>
            <a:r>
              <a:rPr lang="en-US" sz="675" b="1" dirty="0"/>
              <a:t>Confidential and Proprietary. 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DFDCB-F5CD-408A-B1BA-47A036ED0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796" y="1759148"/>
            <a:ext cx="2771631" cy="1878211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0BB7EE-6D71-451E-A4E1-EEAE6A3EED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871" y="4595782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1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8BC3-09C7-4806-8193-12D4914B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31" y="111237"/>
            <a:ext cx="5669076" cy="857250"/>
          </a:xfrm>
        </p:spPr>
        <p:txBody>
          <a:bodyPr>
            <a:noAutofit/>
          </a:bodyPr>
          <a:lstStyle/>
          <a:p>
            <a:r>
              <a:rPr lang="en-US" b="1" dirty="0"/>
              <a:t>Business Value Translation…..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4458-F8D5-4A95-8626-2FCFA1D62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What is someone else willing to exchange for the business value you have created?</a:t>
            </a:r>
          </a:p>
          <a:p>
            <a:endParaRPr lang="en-US" sz="2000" b="1" dirty="0"/>
          </a:p>
          <a:p>
            <a:r>
              <a:rPr lang="en-US" sz="2000" b="1" dirty="0"/>
              <a:t>Normally measured in $$$$$</a:t>
            </a:r>
          </a:p>
          <a:p>
            <a:endParaRPr lang="en-US" sz="2000" b="1" dirty="0"/>
          </a:p>
          <a:p>
            <a:r>
              <a:rPr lang="en-US" sz="2000" b="1" dirty="0"/>
              <a:t>Priority #1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NO ONE else on the team that is not an owner ever worries about building value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671B7A16-4BB9-44A6-9162-FD71E6DEE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097" y="4970393"/>
            <a:ext cx="4685080" cy="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 defTabSz="514196">
              <a:defRPr/>
            </a:pPr>
            <a:r>
              <a:rPr lang="en-US" sz="675" b="1" dirty="0"/>
              <a:t>Confidential and Proprietary.  All Rights Reserved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2FBC4F-B081-457C-93FF-EBF5B2C09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732" y="1869281"/>
            <a:ext cx="3189174" cy="1785938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96073F-779C-493E-965E-A9917009C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871" y="4595782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4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7E5CD-B5BF-4709-A330-FAB6804A7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0" y="111237"/>
            <a:ext cx="6703219" cy="8572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Why Business Value Matters….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8EA94-CA50-4E2E-9396-DBB735391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/>
              <a:t>Each of us should have a PWT (Personal Wealth Target)</a:t>
            </a:r>
          </a:p>
          <a:p>
            <a:endParaRPr lang="en-US" sz="2000" b="1" dirty="0"/>
          </a:p>
          <a:p>
            <a:r>
              <a:rPr lang="en-US" sz="2000" b="1" dirty="0"/>
              <a:t>If we own a business, often the BVT (Business Value Target) is a key component of achieving our PWT</a:t>
            </a:r>
          </a:p>
          <a:p>
            <a:endParaRPr lang="en-US" sz="2000" b="1" dirty="0"/>
          </a:p>
          <a:p>
            <a:r>
              <a:rPr lang="en-US" sz="2000" b="1" dirty="0"/>
              <a:t>Personal Net Worth + Business Value (minus taxes and divided among shareholders) = Personal Wealth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Will your personal wealth sustain the lifestyle you desire after you are done earning a paycheck?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CD3AEAA5-C88F-4A02-8925-A8EFD2A09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097" y="4970393"/>
            <a:ext cx="4685080" cy="1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 defTabSz="514196">
              <a:defRPr/>
            </a:pPr>
            <a:r>
              <a:rPr lang="en-US" sz="675" b="1" dirty="0"/>
              <a:t>Confidential and Proprietary.  All Rights Reserved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410932-4D0C-44F6-83B3-00FF6EF40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871" y="4595782"/>
            <a:ext cx="1478797" cy="2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32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7658</TotalTime>
  <Words>1133</Words>
  <Application>Microsoft Office PowerPoint</Application>
  <PresentationFormat>On-screen Show (16:9)</PresentationFormat>
  <Paragraphs>238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Arial Black</vt:lpstr>
      <vt:lpstr>Calibri</vt:lpstr>
      <vt:lpstr>Century Gothic</vt:lpstr>
      <vt:lpstr>Myriad Pro Condensed</vt:lpstr>
      <vt:lpstr>Myriad Pro Semibold</vt:lpstr>
      <vt:lpstr>Myriad Pro SemiCondensed</vt:lpstr>
      <vt:lpstr>UICTFontTextStyleBody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Business Value?</vt:lpstr>
      <vt:lpstr>What is Business Value?</vt:lpstr>
      <vt:lpstr>Business Value Translation…..</vt:lpstr>
      <vt:lpstr>Why Business Value Matters….</vt:lpstr>
      <vt:lpstr>PowerPoint Presentation</vt:lpstr>
      <vt:lpstr>Four Percent Rule</vt:lpstr>
      <vt:lpstr>Know Your Number….</vt:lpstr>
      <vt:lpstr>Know Your Non-Negotiables….</vt:lpstr>
      <vt:lpstr>Manage the Levers!</vt:lpstr>
      <vt:lpstr>Business Value Levers</vt:lpstr>
      <vt:lpstr>PowerPoint Presentation</vt:lpstr>
      <vt:lpstr>Business Value Levers</vt:lpstr>
      <vt:lpstr>Business Value Levers</vt:lpstr>
      <vt:lpstr>Business Value Levers</vt:lpstr>
      <vt:lpstr>Business Value Levers</vt:lpstr>
      <vt:lpstr>PowerPoint Presentation</vt:lpstr>
      <vt:lpstr>Business Value Levers</vt:lpstr>
      <vt:lpstr>Your Success Roadmap</vt:lpstr>
      <vt:lpstr>Want a Free Calculator Tool?</vt:lpstr>
      <vt:lpstr>PowerPoint Presentation</vt:lpstr>
      <vt:lpstr>Questions?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Judy</dc:creator>
  <cp:lastModifiedBy>Arlin Sorensen</cp:lastModifiedBy>
  <cp:revision>65</cp:revision>
  <dcterms:created xsi:type="dcterms:W3CDTF">2013-02-26T17:23:43Z</dcterms:created>
  <dcterms:modified xsi:type="dcterms:W3CDTF">2019-11-12T21:19:43Z</dcterms:modified>
</cp:coreProperties>
</file>